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56" r:id="rId1"/>
  </p:sldMasterIdLst>
  <p:notesMasterIdLst>
    <p:notesMasterId r:id="rId29"/>
  </p:notesMasterIdLst>
  <p:sldIdLst>
    <p:sldId id="256" r:id="rId2"/>
    <p:sldId id="282" r:id="rId3"/>
    <p:sldId id="272" r:id="rId4"/>
    <p:sldId id="283" r:id="rId5"/>
    <p:sldId id="265" r:id="rId6"/>
    <p:sldId id="269" r:id="rId7"/>
    <p:sldId id="285" r:id="rId8"/>
    <p:sldId id="289" r:id="rId9"/>
    <p:sldId id="290" r:id="rId10"/>
    <p:sldId id="291" r:id="rId11"/>
    <p:sldId id="292" r:id="rId12"/>
    <p:sldId id="293" r:id="rId13"/>
    <p:sldId id="294" r:id="rId14"/>
    <p:sldId id="295" r:id="rId15"/>
    <p:sldId id="296" r:id="rId16"/>
    <p:sldId id="297" r:id="rId17"/>
    <p:sldId id="298" r:id="rId18"/>
    <p:sldId id="299" r:id="rId19"/>
    <p:sldId id="301" r:id="rId20"/>
    <p:sldId id="300" r:id="rId21"/>
    <p:sldId id="303" r:id="rId22"/>
    <p:sldId id="302" r:id="rId23"/>
    <p:sldId id="286" r:id="rId24"/>
    <p:sldId id="304" r:id="rId25"/>
    <p:sldId id="263" r:id="rId26"/>
    <p:sldId id="276" r:id="rId27"/>
    <p:sldId id="273" r:id="rId2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768"/>
    <p:restoredTop sz="64626"/>
  </p:normalViewPr>
  <p:slideViewPr>
    <p:cSldViewPr snapToGrid="0" snapToObjects="1">
      <p:cViewPr varScale="1">
        <p:scale>
          <a:sx n="80" d="100"/>
          <a:sy n="80" d="100"/>
        </p:scale>
        <p:origin x="2328" y="1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54DE99F-7A3E-004A-81D3-7725B055C6FA}" type="datetimeFigureOut">
              <a:rPr lang="en-US" smtClean="0"/>
              <a:t>6/9/21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71F52E8-5F1C-6F42-BF28-4FAD1E8671F9}" type="slidenum">
              <a:rPr lang="en-US" smtClean="0"/>
              <a:t>‹#›</a:t>
            </a:fld>
            <a:endParaRPr lang="en-US"/>
          </a:p>
        </p:txBody>
      </p:sp>
    </p:spTree>
    <p:extLst>
      <p:ext uri="{BB962C8B-B14F-4D97-AF65-F5344CB8AC3E}">
        <p14:creationId xmlns:p14="http://schemas.microsoft.com/office/powerpoint/2010/main" val="86972875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Hello, and thank you for coming. For those of you that don't know my my name is Caleb, and I'll be showing you a little bit about what </a:t>
            </a:r>
            <a:r>
              <a:rPr lang="en-US" dirty="0" err="1"/>
              <a:t>i've</a:t>
            </a:r>
            <a:r>
              <a:rPr lang="en-US" dirty="0"/>
              <a:t> been working on for the past three quarters.  My project was working on interval joins in </a:t>
            </a:r>
            <a:r>
              <a:rPr lang="en-US" dirty="0" err="1"/>
              <a:t>asterix</a:t>
            </a:r>
            <a:r>
              <a:rPr lang="en-US" dirty="0"/>
              <a:t> database.</a:t>
            </a:r>
          </a:p>
        </p:txBody>
      </p:sp>
      <p:sp>
        <p:nvSpPr>
          <p:cNvPr id="4" name="Slide Number Placeholder 3"/>
          <p:cNvSpPr>
            <a:spLocks noGrp="1"/>
          </p:cNvSpPr>
          <p:nvPr>
            <p:ph type="sldNum" sz="quarter" idx="5"/>
          </p:nvPr>
        </p:nvSpPr>
        <p:spPr/>
        <p:txBody>
          <a:bodyPr/>
          <a:lstStyle/>
          <a:p>
            <a:fld id="{C71F52E8-5F1C-6F42-BF28-4FAD1E8671F9}" type="slidenum">
              <a:rPr lang="en-US" smtClean="0"/>
              <a:t>1</a:t>
            </a:fld>
            <a:endParaRPr lang="en-US"/>
          </a:p>
        </p:txBody>
      </p:sp>
    </p:spTree>
    <p:extLst>
      <p:ext uri="{BB962C8B-B14F-4D97-AF65-F5344CB8AC3E}">
        <p14:creationId xmlns:p14="http://schemas.microsoft.com/office/powerpoint/2010/main" val="351987219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71F52E8-5F1C-6F42-BF28-4FAD1E8671F9}" type="slidenum">
              <a:rPr lang="en-US" smtClean="0"/>
              <a:t>14</a:t>
            </a:fld>
            <a:endParaRPr lang="en-US"/>
          </a:p>
        </p:txBody>
      </p:sp>
    </p:spTree>
    <p:extLst>
      <p:ext uri="{BB962C8B-B14F-4D97-AF65-F5344CB8AC3E}">
        <p14:creationId xmlns:p14="http://schemas.microsoft.com/office/powerpoint/2010/main" val="327861336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71F52E8-5F1C-6F42-BF28-4FAD1E8671F9}" type="slidenum">
              <a:rPr lang="en-US" smtClean="0"/>
              <a:t>15</a:t>
            </a:fld>
            <a:endParaRPr lang="en-US"/>
          </a:p>
        </p:txBody>
      </p:sp>
    </p:spTree>
    <p:extLst>
      <p:ext uri="{BB962C8B-B14F-4D97-AF65-F5344CB8AC3E}">
        <p14:creationId xmlns:p14="http://schemas.microsoft.com/office/powerpoint/2010/main" val="107814205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71F52E8-5F1C-6F42-BF28-4FAD1E8671F9}" type="slidenum">
              <a:rPr lang="en-US" smtClean="0"/>
              <a:t>16</a:t>
            </a:fld>
            <a:endParaRPr lang="en-US"/>
          </a:p>
        </p:txBody>
      </p:sp>
    </p:spTree>
    <p:extLst>
      <p:ext uri="{BB962C8B-B14F-4D97-AF65-F5344CB8AC3E}">
        <p14:creationId xmlns:p14="http://schemas.microsoft.com/office/powerpoint/2010/main" val="164090478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71F52E8-5F1C-6F42-BF28-4FAD1E8671F9}" type="slidenum">
              <a:rPr lang="en-US" smtClean="0"/>
              <a:t>17</a:t>
            </a:fld>
            <a:endParaRPr lang="en-US"/>
          </a:p>
        </p:txBody>
      </p:sp>
    </p:spTree>
    <p:extLst>
      <p:ext uri="{BB962C8B-B14F-4D97-AF65-F5344CB8AC3E}">
        <p14:creationId xmlns:p14="http://schemas.microsoft.com/office/powerpoint/2010/main" val="27782441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71F52E8-5F1C-6F42-BF28-4FAD1E8671F9}" type="slidenum">
              <a:rPr lang="en-US" smtClean="0"/>
              <a:t>18</a:t>
            </a:fld>
            <a:endParaRPr lang="en-US"/>
          </a:p>
        </p:txBody>
      </p:sp>
    </p:spTree>
    <p:extLst>
      <p:ext uri="{BB962C8B-B14F-4D97-AF65-F5344CB8AC3E}">
        <p14:creationId xmlns:p14="http://schemas.microsoft.com/office/powerpoint/2010/main" val="398088413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71F52E8-5F1C-6F42-BF28-4FAD1E8671F9}" type="slidenum">
              <a:rPr lang="en-US" smtClean="0"/>
              <a:t>19</a:t>
            </a:fld>
            <a:endParaRPr lang="en-US"/>
          </a:p>
        </p:txBody>
      </p:sp>
    </p:spTree>
    <p:extLst>
      <p:ext uri="{BB962C8B-B14F-4D97-AF65-F5344CB8AC3E}">
        <p14:creationId xmlns:p14="http://schemas.microsoft.com/office/powerpoint/2010/main" val="136878670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71F52E8-5F1C-6F42-BF28-4FAD1E8671F9}" type="slidenum">
              <a:rPr lang="en-US" smtClean="0"/>
              <a:t>20</a:t>
            </a:fld>
            <a:endParaRPr lang="en-US"/>
          </a:p>
        </p:txBody>
      </p:sp>
    </p:spTree>
    <p:extLst>
      <p:ext uri="{BB962C8B-B14F-4D97-AF65-F5344CB8AC3E}">
        <p14:creationId xmlns:p14="http://schemas.microsoft.com/office/powerpoint/2010/main" val="284974012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71F52E8-5F1C-6F42-BF28-4FAD1E8671F9}" type="slidenum">
              <a:rPr lang="en-US" smtClean="0"/>
              <a:t>21</a:t>
            </a:fld>
            <a:endParaRPr lang="en-US"/>
          </a:p>
        </p:txBody>
      </p:sp>
    </p:spTree>
    <p:extLst>
      <p:ext uri="{BB962C8B-B14F-4D97-AF65-F5344CB8AC3E}">
        <p14:creationId xmlns:p14="http://schemas.microsoft.com/office/powerpoint/2010/main" val="307993693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71F52E8-5F1C-6F42-BF28-4FAD1E8671F9}" type="slidenum">
              <a:rPr lang="en-US" smtClean="0"/>
              <a:t>22</a:t>
            </a:fld>
            <a:endParaRPr lang="en-US"/>
          </a:p>
        </p:txBody>
      </p:sp>
    </p:spTree>
    <p:extLst>
      <p:ext uri="{BB962C8B-B14F-4D97-AF65-F5344CB8AC3E}">
        <p14:creationId xmlns:p14="http://schemas.microsoft.com/office/powerpoint/2010/main" val="195690152"/>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71F52E8-5F1C-6F42-BF28-4FAD1E8671F9}" type="slidenum">
              <a:rPr lang="en-US" smtClean="0"/>
              <a:t>23</a:t>
            </a:fld>
            <a:endParaRPr lang="en-US"/>
          </a:p>
        </p:txBody>
      </p:sp>
    </p:spTree>
    <p:extLst>
      <p:ext uri="{BB962C8B-B14F-4D97-AF65-F5344CB8AC3E}">
        <p14:creationId xmlns:p14="http://schemas.microsoft.com/office/powerpoint/2010/main" val="374472104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71F52E8-5F1C-6F42-BF28-4FAD1E8671F9}" type="slidenum">
              <a:rPr lang="en-US" smtClean="0"/>
              <a:t>2</a:t>
            </a:fld>
            <a:endParaRPr lang="en-US"/>
          </a:p>
        </p:txBody>
      </p:sp>
    </p:spTree>
    <p:extLst>
      <p:ext uri="{BB962C8B-B14F-4D97-AF65-F5344CB8AC3E}">
        <p14:creationId xmlns:p14="http://schemas.microsoft.com/office/powerpoint/2010/main" val="12998668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71F52E8-5F1C-6F42-BF28-4FAD1E8671F9}" type="slidenum">
              <a:rPr lang="en-US" smtClean="0"/>
              <a:t>24</a:t>
            </a:fld>
            <a:endParaRPr lang="en-US"/>
          </a:p>
        </p:txBody>
      </p:sp>
    </p:spTree>
    <p:extLst>
      <p:ext uri="{BB962C8B-B14F-4D97-AF65-F5344CB8AC3E}">
        <p14:creationId xmlns:p14="http://schemas.microsoft.com/office/powerpoint/2010/main" val="2176244810"/>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71F52E8-5F1C-6F42-BF28-4FAD1E8671F9}" type="slidenum">
              <a:rPr lang="en-US" smtClean="0"/>
              <a:t>25</a:t>
            </a:fld>
            <a:endParaRPr lang="en-US"/>
          </a:p>
        </p:txBody>
      </p:sp>
    </p:spTree>
    <p:extLst>
      <p:ext uri="{BB962C8B-B14F-4D97-AF65-F5344CB8AC3E}">
        <p14:creationId xmlns:p14="http://schemas.microsoft.com/office/powerpoint/2010/main" val="26249543"/>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Over the course of this quarter I've logged almost 150 hours in </a:t>
            </a:r>
            <a:r>
              <a:rPr lang="en-US" dirty="0" err="1"/>
              <a:t>AsterixDB</a:t>
            </a:r>
            <a:r>
              <a:rPr lang="en-US" dirty="0"/>
              <a:t>. Some of those hours were frustrating, some of those hours were exciting, and In the end it felt great to see Interval Time Sweep working in </a:t>
            </a:r>
            <a:r>
              <a:rPr lang="en-US" dirty="0" err="1"/>
              <a:t>AsterixDB</a:t>
            </a:r>
            <a:r>
              <a:rPr lang="en-US" dirty="0"/>
              <a:t>. Every day I feel like I'm getting more </a:t>
            </a:r>
            <a:r>
              <a:rPr lang="en-US" dirty="0" err="1"/>
              <a:t>confindent</a:t>
            </a:r>
            <a:r>
              <a:rPr lang="en-US" dirty="0"/>
              <a:t> in Asterix DB and I'm excited to continue some the work that I've done in this quarter in my senior project through Google Summer of Code.</a:t>
            </a:r>
          </a:p>
        </p:txBody>
      </p:sp>
      <p:sp>
        <p:nvSpPr>
          <p:cNvPr id="4" name="Slide Number Placeholder 3"/>
          <p:cNvSpPr>
            <a:spLocks noGrp="1"/>
          </p:cNvSpPr>
          <p:nvPr>
            <p:ph type="sldNum" sz="quarter" idx="5"/>
          </p:nvPr>
        </p:nvSpPr>
        <p:spPr/>
        <p:txBody>
          <a:bodyPr/>
          <a:lstStyle/>
          <a:p>
            <a:fld id="{C71F52E8-5F1C-6F42-BF28-4FAD1E8671F9}" type="slidenum">
              <a:rPr lang="en-US" smtClean="0"/>
              <a:t>26</a:t>
            </a:fld>
            <a:endParaRPr lang="en-US"/>
          </a:p>
        </p:txBody>
      </p:sp>
    </p:spTree>
    <p:extLst>
      <p:ext uri="{BB962C8B-B14F-4D97-AF65-F5344CB8AC3E}">
        <p14:creationId xmlns:p14="http://schemas.microsoft.com/office/powerpoint/2010/main" val="539206943"/>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71F52E8-5F1C-6F42-BF28-4FAD1E8671F9}" type="slidenum">
              <a:rPr lang="en-US" smtClean="0"/>
              <a:t>27</a:t>
            </a:fld>
            <a:endParaRPr lang="en-US"/>
          </a:p>
        </p:txBody>
      </p:sp>
    </p:spTree>
    <p:extLst>
      <p:ext uri="{BB962C8B-B14F-4D97-AF65-F5344CB8AC3E}">
        <p14:creationId xmlns:p14="http://schemas.microsoft.com/office/powerpoint/2010/main" val="390327904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runtime query execution engine</a:t>
            </a:r>
          </a:p>
        </p:txBody>
      </p:sp>
      <p:sp>
        <p:nvSpPr>
          <p:cNvPr id="4" name="Slide Number Placeholder 3"/>
          <p:cNvSpPr>
            <a:spLocks noGrp="1"/>
          </p:cNvSpPr>
          <p:nvPr>
            <p:ph type="sldNum" sz="quarter" idx="5"/>
          </p:nvPr>
        </p:nvSpPr>
        <p:spPr/>
        <p:txBody>
          <a:bodyPr/>
          <a:lstStyle/>
          <a:p>
            <a:fld id="{C71F52E8-5F1C-6F42-BF28-4FAD1E8671F9}" type="slidenum">
              <a:rPr lang="en-US" smtClean="0"/>
              <a:t>3</a:t>
            </a:fld>
            <a:endParaRPr lang="en-US"/>
          </a:p>
        </p:txBody>
      </p:sp>
    </p:spTree>
    <p:extLst>
      <p:ext uri="{BB962C8B-B14F-4D97-AF65-F5344CB8AC3E}">
        <p14:creationId xmlns:p14="http://schemas.microsoft.com/office/powerpoint/2010/main" val="399675501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71F52E8-5F1C-6F42-BF28-4FAD1E8671F9}" type="slidenum">
              <a:rPr lang="en-US" smtClean="0"/>
              <a:t>4</a:t>
            </a:fld>
            <a:endParaRPr lang="en-US"/>
          </a:p>
        </p:txBody>
      </p:sp>
    </p:spTree>
    <p:extLst>
      <p:ext uri="{BB962C8B-B14F-4D97-AF65-F5344CB8AC3E}">
        <p14:creationId xmlns:p14="http://schemas.microsoft.com/office/powerpoint/2010/main" val="119899070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71F52E8-5F1C-6F42-BF28-4FAD1E8671F9}" type="slidenum">
              <a:rPr lang="en-US" smtClean="0"/>
              <a:t>5</a:t>
            </a:fld>
            <a:endParaRPr lang="en-US"/>
          </a:p>
        </p:txBody>
      </p:sp>
    </p:spTree>
    <p:extLst>
      <p:ext uri="{BB962C8B-B14F-4D97-AF65-F5344CB8AC3E}">
        <p14:creationId xmlns:p14="http://schemas.microsoft.com/office/powerpoint/2010/main" val="311717078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Here is the full list of interval relations. The relations in read are the relations that I wanted to implement for my project. I worked on Asterix for Google Summer of Code last year, and I had finished the first 7, so for this project I wanted to complete that task. I had also set up runtime tests that covered these joins, and so the primary goal here was just to implement different functions like the join comparators and methods specific to sort merge join which include methods for memory </a:t>
            </a:r>
            <a:r>
              <a:rPr lang="en-US" dirty="0" err="1"/>
              <a:t>managment</a:t>
            </a:r>
            <a:r>
              <a:rPr lang="en-US" dirty="0"/>
              <a:t>.</a:t>
            </a:r>
          </a:p>
        </p:txBody>
      </p:sp>
      <p:sp>
        <p:nvSpPr>
          <p:cNvPr id="4" name="Slide Number Placeholder 3"/>
          <p:cNvSpPr>
            <a:spLocks noGrp="1"/>
          </p:cNvSpPr>
          <p:nvPr>
            <p:ph type="sldNum" sz="quarter" idx="5"/>
          </p:nvPr>
        </p:nvSpPr>
        <p:spPr/>
        <p:txBody>
          <a:bodyPr/>
          <a:lstStyle/>
          <a:p>
            <a:fld id="{C71F52E8-5F1C-6F42-BF28-4FAD1E8671F9}" type="slidenum">
              <a:rPr lang="en-US" smtClean="0"/>
              <a:t>6</a:t>
            </a:fld>
            <a:endParaRPr lang="en-US"/>
          </a:p>
        </p:txBody>
      </p:sp>
    </p:spTree>
    <p:extLst>
      <p:ext uri="{BB962C8B-B14F-4D97-AF65-F5344CB8AC3E}">
        <p14:creationId xmlns:p14="http://schemas.microsoft.com/office/powerpoint/2010/main" val="426803243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71F52E8-5F1C-6F42-BF28-4FAD1E8671F9}" type="slidenum">
              <a:rPr lang="en-US" smtClean="0"/>
              <a:t>7</a:t>
            </a:fld>
            <a:endParaRPr lang="en-US"/>
          </a:p>
        </p:txBody>
      </p:sp>
    </p:spTree>
    <p:extLst>
      <p:ext uri="{BB962C8B-B14F-4D97-AF65-F5344CB8AC3E}">
        <p14:creationId xmlns:p14="http://schemas.microsoft.com/office/powerpoint/2010/main" val="37348738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71F52E8-5F1C-6F42-BF28-4FAD1E8671F9}" type="slidenum">
              <a:rPr lang="en-US" smtClean="0"/>
              <a:t>9</a:t>
            </a:fld>
            <a:endParaRPr lang="en-US"/>
          </a:p>
        </p:txBody>
      </p:sp>
    </p:spTree>
    <p:extLst>
      <p:ext uri="{BB962C8B-B14F-4D97-AF65-F5344CB8AC3E}">
        <p14:creationId xmlns:p14="http://schemas.microsoft.com/office/powerpoint/2010/main" val="152250567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71F52E8-5F1C-6F42-BF28-4FAD1E8671F9}" type="slidenum">
              <a:rPr lang="en-US" smtClean="0"/>
              <a:t>10</a:t>
            </a:fld>
            <a:endParaRPr lang="en-US"/>
          </a:p>
        </p:txBody>
      </p:sp>
    </p:spTree>
    <p:extLst>
      <p:ext uri="{BB962C8B-B14F-4D97-AF65-F5344CB8AC3E}">
        <p14:creationId xmlns:p14="http://schemas.microsoft.com/office/powerpoint/2010/main" val="40910353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09A1C012-8297-4361-ACE8-A2509FB18911}"/>
              </a:ext>
            </a:extLst>
          </p:cNvPr>
          <p:cNvSpPr/>
          <p:nvPr/>
        </p:nvSpPr>
        <p:spPr>
          <a:xfrm>
            <a:off x="0" y="4206240"/>
            <a:ext cx="12192000" cy="265176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14EC2572-8518-46FF-8F60-FE2963DF4A6E}"/>
              </a:ext>
            </a:extLst>
          </p:cNvPr>
          <p:cNvSpPr>
            <a:spLocks noGrp="1"/>
          </p:cNvSpPr>
          <p:nvPr>
            <p:ph type="ctrTitle"/>
          </p:nvPr>
        </p:nvSpPr>
        <p:spPr>
          <a:xfrm>
            <a:off x="960120" y="640080"/>
            <a:ext cx="10268712" cy="3227832"/>
          </a:xfrm>
        </p:spPr>
        <p:txBody>
          <a:bodyPr anchor="b">
            <a:normAutofit/>
          </a:bodyPr>
          <a:lstStyle>
            <a:lvl1pPr algn="ctr">
              <a:defRPr sz="8800" baseline="0">
                <a:solidFill>
                  <a:schemeClr val="tx1"/>
                </a:solidFill>
              </a:defRPr>
            </a:lvl1pPr>
          </a:lstStyle>
          <a:p>
            <a:r>
              <a:rPr lang="en-US" dirty="0"/>
              <a:t>Click to edit Master title style</a:t>
            </a:r>
          </a:p>
        </p:txBody>
      </p:sp>
      <p:sp>
        <p:nvSpPr>
          <p:cNvPr id="3" name="Subtitle 2">
            <a:extLst>
              <a:ext uri="{FF2B5EF4-FFF2-40B4-BE49-F238E27FC236}">
                <a16:creationId xmlns:a16="http://schemas.microsoft.com/office/drawing/2014/main" id="{A7A0C76A-7715-48A4-8CF5-14BBF61962A1}"/>
              </a:ext>
            </a:extLst>
          </p:cNvPr>
          <p:cNvSpPr>
            <a:spLocks noGrp="1"/>
          </p:cNvSpPr>
          <p:nvPr>
            <p:ph type="subTitle" idx="1"/>
          </p:nvPr>
        </p:nvSpPr>
        <p:spPr>
          <a:xfrm>
            <a:off x="960120" y="4526280"/>
            <a:ext cx="10268712" cy="1508760"/>
          </a:xfrm>
        </p:spPr>
        <p:txBody>
          <a:bodyPr>
            <a:normAutofit/>
          </a:bodyPr>
          <a:lstStyle>
            <a:lvl1pPr marL="0" indent="0" algn="ctr">
              <a:buNone/>
              <a:defRPr sz="3600" baseline="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11" name="Date Placeholder 10">
            <a:extLst>
              <a:ext uri="{FF2B5EF4-FFF2-40B4-BE49-F238E27FC236}">
                <a16:creationId xmlns:a16="http://schemas.microsoft.com/office/drawing/2014/main" id="{52D4EF84-F7DF-49C5-9285-301284ADB99A}"/>
              </a:ext>
            </a:extLst>
          </p:cNvPr>
          <p:cNvSpPr>
            <a:spLocks noGrp="1"/>
          </p:cNvSpPr>
          <p:nvPr>
            <p:ph type="dt" sz="half" idx="10"/>
          </p:nvPr>
        </p:nvSpPr>
        <p:spPr/>
        <p:txBody>
          <a:bodyPr/>
          <a:lstStyle>
            <a:lvl1pPr>
              <a:defRPr>
                <a:solidFill>
                  <a:schemeClr val="bg1"/>
                </a:solidFill>
              </a:defRPr>
            </a:lvl1pPr>
          </a:lstStyle>
          <a:p>
            <a:pPr algn="r"/>
            <a:fld id="{A37D6D71-8B28-4ED6-B932-04B197003D23}" type="datetimeFigureOut">
              <a:rPr lang="en-US" smtClean="0"/>
              <a:pPr algn="r"/>
              <a:t>6/9/21</a:t>
            </a:fld>
            <a:endParaRPr lang="en-US" dirty="0"/>
          </a:p>
        </p:txBody>
      </p:sp>
      <p:sp>
        <p:nvSpPr>
          <p:cNvPr id="12" name="Footer Placeholder 11">
            <a:extLst>
              <a:ext uri="{FF2B5EF4-FFF2-40B4-BE49-F238E27FC236}">
                <a16:creationId xmlns:a16="http://schemas.microsoft.com/office/drawing/2014/main" id="{81266E04-79AF-49EF-86BC-DB29D304BBEC}"/>
              </a:ext>
            </a:extLst>
          </p:cNvPr>
          <p:cNvSpPr>
            <a:spLocks noGrp="1"/>
          </p:cNvSpPr>
          <p:nvPr>
            <p:ph type="ftr" sz="quarter" idx="11"/>
          </p:nvPr>
        </p:nvSpPr>
        <p:spPr/>
        <p:txBody>
          <a:bodyPr/>
          <a:lstStyle>
            <a:lvl1pPr>
              <a:defRPr>
                <a:solidFill>
                  <a:schemeClr val="bg1"/>
                </a:solidFill>
              </a:defRPr>
            </a:lvl1pPr>
          </a:lstStyle>
          <a:p>
            <a:endParaRPr lang="en-US" dirty="0">
              <a:solidFill>
                <a:schemeClr val="bg1"/>
              </a:solidFill>
            </a:endParaRPr>
          </a:p>
        </p:txBody>
      </p:sp>
      <p:sp>
        <p:nvSpPr>
          <p:cNvPr id="13" name="Slide Number Placeholder 12">
            <a:extLst>
              <a:ext uri="{FF2B5EF4-FFF2-40B4-BE49-F238E27FC236}">
                <a16:creationId xmlns:a16="http://schemas.microsoft.com/office/drawing/2014/main" id="{90DF5B53-9A9A-46CE-A910-25ADA58753A8}"/>
              </a:ext>
            </a:extLst>
          </p:cNvPr>
          <p:cNvSpPr>
            <a:spLocks noGrp="1"/>
          </p:cNvSpPr>
          <p:nvPr>
            <p:ph type="sldNum" sz="quarter" idx="12"/>
          </p:nvPr>
        </p:nvSpPr>
        <p:spPr/>
        <p:txBody>
          <a:bodyPr/>
          <a:lstStyle>
            <a:lvl1pPr>
              <a:defRPr>
                <a:solidFill>
                  <a:schemeClr val="bg1"/>
                </a:solidFill>
              </a:defRPr>
            </a:lvl1pPr>
          </a:lstStyle>
          <a:p>
            <a:pPr algn="l"/>
            <a:fld id="{F97E8200-1950-409B-82E7-99938E7AE355}" type="slidenum">
              <a:rPr lang="en-US" smtClean="0"/>
              <a:pPr algn="l"/>
              <a:t>‹#›</a:t>
            </a:fld>
            <a:endParaRPr lang="en-US" dirty="0"/>
          </a:p>
        </p:txBody>
      </p:sp>
    </p:spTree>
    <p:extLst>
      <p:ext uri="{BB962C8B-B14F-4D97-AF65-F5344CB8AC3E}">
        <p14:creationId xmlns:p14="http://schemas.microsoft.com/office/powerpoint/2010/main" val="87234216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6327B9-64C6-4AFE-8E67-F60CD17A800E}"/>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7692656D-F600-4D76-8A0F-BDBE78759BD4}"/>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86A13412-4939-4879-B91F-BB5B029B6CEB}"/>
              </a:ext>
            </a:extLst>
          </p:cNvPr>
          <p:cNvSpPr>
            <a:spLocks noGrp="1"/>
          </p:cNvSpPr>
          <p:nvPr>
            <p:ph type="dt" sz="half" idx="10"/>
          </p:nvPr>
        </p:nvSpPr>
        <p:spPr/>
        <p:txBody>
          <a:bodyPr/>
          <a:lstStyle/>
          <a:p>
            <a:pPr algn="r"/>
            <a:fld id="{A37D6D71-8B28-4ED6-B932-04B197003D23}" type="datetimeFigureOut">
              <a:rPr lang="en-US" smtClean="0"/>
              <a:pPr algn="r"/>
              <a:t>6/9/21</a:t>
            </a:fld>
            <a:endParaRPr lang="en-US" dirty="0"/>
          </a:p>
        </p:txBody>
      </p:sp>
      <p:sp>
        <p:nvSpPr>
          <p:cNvPr id="8" name="Footer Placeholder 7">
            <a:extLst>
              <a:ext uri="{FF2B5EF4-FFF2-40B4-BE49-F238E27FC236}">
                <a16:creationId xmlns:a16="http://schemas.microsoft.com/office/drawing/2014/main" id="{95237DB9-DE7D-4687-82D7-612600F06C3E}"/>
              </a:ext>
            </a:extLst>
          </p:cNvPr>
          <p:cNvSpPr>
            <a:spLocks noGrp="1"/>
          </p:cNvSpPr>
          <p:nvPr>
            <p:ph type="ftr" sz="quarter" idx="11"/>
          </p:nvPr>
        </p:nvSpPr>
        <p:spPr/>
        <p:txBody>
          <a:bodyPr/>
          <a:lstStyle/>
          <a:p>
            <a:endParaRPr lang="en-US" dirty="0">
              <a:solidFill>
                <a:schemeClr val="tx1"/>
              </a:solidFill>
            </a:endParaRPr>
          </a:p>
        </p:txBody>
      </p:sp>
      <p:sp>
        <p:nvSpPr>
          <p:cNvPr id="9" name="Slide Number Placeholder 8">
            <a:extLst>
              <a:ext uri="{FF2B5EF4-FFF2-40B4-BE49-F238E27FC236}">
                <a16:creationId xmlns:a16="http://schemas.microsoft.com/office/drawing/2014/main" id="{6C819356-0444-4C23-82D3-E2FDE28D3DCB}"/>
              </a:ext>
            </a:extLst>
          </p:cNvPr>
          <p:cNvSpPr>
            <a:spLocks noGrp="1"/>
          </p:cNvSpPr>
          <p:nvPr>
            <p:ph type="sldNum" sz="quarter" idx="12"/>
          </p:nvPr>
        </p:nvSpPr>
        <p:spPr/>
        <p:txBody>
          <a:bodyPr/>
          <a:lstStyle/>
          <a:p>
            <a:pPr algn="l"/>
            <a:fld id="{F97E8200-1950-409B-82E7-99938E7AE355}" type="slidenum">
              <a:rPr lang="en-US" smtClean="0"/>
              <a:pPr algn="l"/>
              <a:t>‹#›</a:t>
            </a:fld>
            <a:endParaRPr lang="en-US" dirty="0"/>
          </a:p>
        </p:txBody>
      </p:sp>
    </p:spTree>
    <p:extLst>
      <p:ext uri="{BB962C8B-B14F-4D97-AF65-F5344CB8AC3E}">
        <p14:creationId xmlns:p14="http://schemas.microsoft.com/office/powerpoint/2010/main" val="124316730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8EB51B7C-D548-4AB7-90A4-C196105E6D56}"/>
              </a:ext>
            </a:extLst>
          </p:cNvPr>
          <p:cNvSpPr/>
          <p:nvPr/>
        </p:nvSpPr>
        <p:spPr>
          <a:xfrm>
            <a:off x="7108274" y="0"/>
            <a:ext cx="5083725"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Vertical Title 1">
            <a:extLst>
              <a:ext uri="{FF2B5EF4-FFF2-40B4-BE49-F238E27FC236}">
                <a16:creationId xmlns:a16="http://schemas.microsoft.com/office/drawing/2014/main" id="{32DC521B-8B54-4843-9FF4-B2C30FA0043F}"/>
              </a:ext>
            </a:extLst>
          </p:cNvPr>
          <p:cNvSpPr>
            <a:spLocks noGrp="1"/>
          </p:cNvSpPr>
          <p:nvPr>
            <p:ph type="title" orient="vert"/>
          </p:nvPr>
        </p:nvSpPr>
        <p:spPr>
          <a:xfrm>
            <a:off x="7751740" y="643467"/>
            <a:ext cx="3477092" cy="5533495"/>
          </a:xfrm>
        </p:spPr>
        <p:txBody>
          <a:bodyPr vert="eaVert" tIns="91440" bIns="91440"/>
          <a:lstStyle/>
          <a:p>
            <a:r>
              <a:rPr lang="en-US"/>
              <a:t>Click to edit Master title style</a:t>
            </a:r>
            <a:endParaRPr lang="en-US" dirty="0"/>
          </a:p>
        </p:txBody>
      </p:sp>
      <p:sp>
        <p:nvSpPr>
          <p:cNvPr id="3" name="Vertical Text Placeholder 2">
            <a:extLst>
              <a:ext uri="{FF2B5EF4-FFF2-40B4-BE49-F238E27FC236}">
                <a16:creationId xmlns:a16="http://schemas.microsoft.com/office/drawing/2014/main" id="{410E3F10-9E27-41E6-A965-4243E37BE3D5}"/>
              </a:ext>
            </a:extLst>
          </p:cNvPr>
          <p:cNvSpPr>
            <a:spLocks noGrp="1"/>
          </p:cNvSpPr>
          <p:nvPr>
            <p:ph type="body" orient="vert" idx="1"/>
          </p:nvPr>
        </p:nvSpPr>
        <p:spPr>
          <a:xfrm>
            <a:off x="960120" y="643467"/>
            <a:ext cx="5504687" cy="5533496"/>
          </a:xfrm>
        </p:spPr>
        <p:txBody>
          <a:bodyPr vert="eaVert" tIns="91440" bIns="9144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a:extLst>
              <a:ext uri="{FF2B5EF4-FFF2-40B4-BE49-F238E27FC236}">
                <a16:creationId xmlns:a16="http://schemas.microsoft.com/office/drawing/2014/main" id="{6341D62D-51A0-4AD7-8027-BF548FB6AAF3}"/>
              </a:ext>
            </a:extLst>
          </p:cNvPr>
          <p:cNvSpPr>
            <a:spLocks noGrp="1"/>
          </p:cNvSpPr>
          <p:nvPr>
            <p:ph type="dt" sz="half" idx="10"/>
          </p:nvPr>
        </p:nvSpPr>
        <p:spPr>
          <a:xfrm>
            <a:off x="7617898" y="6356350"/>
            <a:ext cx="2522798" cy="365125"/>
          </a:xfrm>
        </p:spPr>
        <p:txBody>
          <a:bodyPr/>
          <a:lstStyle>
            <a:lvl1pPr>
              <a:defRPr>
                <a:solidFill>
                  <a:schemeClr val="bg1"/>
                </a:solidFill>
              </a:defRPr>
            </a:lvl1pPr>
          </a:lstStyle>
          <a:p>
            <a:pPr algn="r"/>
            <a:fld id="{A37D6D71-8B28-4ED6-B932-04B197003D23}" type="datetimeFigureOut">
              <a:rPr lang="en-US" smtClean="0"/>
              <a:pPr algn="r"/>
              <a:t>6/9/21</a:t>
            </a:fld>
            <a:endParaRPr lang="en-US" dirty="0"/>
          </a:p>
        </p:txBody>
      </p:sp>
      <p:sp>
        <p:nvSpPr>
          <p:cNvPr id="8" name="Footer Placeholder 7">
            <a:extLst>
              <a:ext uri="{FF2B5EF4-FFF2-40B4-BE49-F238E27FC236}">
                <a16:creationId xmlns:a16="http://schemas.microsoft.com/office/drawing/2014/main" id="{A5857492-A701-44A1-B1D5-7B2C8CD06582}"/>
              </a:ext>
            </a:extLst>
          </p:cNvPr>
          <p:cNvSpPr>
            <a:spLocks noGrp="1"/>
          </p:cNvSpPr>
          <p:nvPr>
            <p:ph type="ftr" sz="quarter" idx="11"/>
          </p:nvPr>
        </p:nvSpPr>
        <p:spPr/>
        <p:txBody>
          <a:bodyPr/>
          <a:lstStyle/>
          <a:p>
            <a:endParaRPr lang="en-US" dirty="0">
              <a:solidFill>
                <a:schemeClr val="tx1"/>
              </a:solidFill>
            </a:endParaRPr>
          </a:p>
        </p:txBody>
      </p:sp>
      <p:sp>
        <p:nvSpPr>
          <p:cNvPr id="9" name="Slide Number Placeholder 8">
            <a:extLst>
              <a:ext uri="{FF2B5EF4-FFF2-40B4-BE49-F238E27FC236}">
                <a16:creationId xmlns:a16="http://schemas.microsoft.com/office/drawing/2014/main" id="{EED2E8AE-F1AA-4D19-A434-102501D3B460}"/>
              </a:ext>
            </a:extLst>
          </p:cNvPr>
          <p:cNvSpPr>
            <a:spLocks noGrp="1"/>
          </p:cNvSpPr>
          <p:nvPr>
            <p:ph type="sldNum" sz="quarter" idx="12"/>
          </p:nvPr>
        </p:nvSpPr>
        <p:spPr/>
        <p:txBody>
          <a:bodyPr/>
          <a:lstStyle>
            <a:lvl1pPr>
              <a:defRPr>
                <a:solidFill>
                  <a:schemeClr val="bg1"/>
                </a:solidFill>
              </a:defRPr>
            </a:lvl1pPr>
          </a:lstStyle>
          <a:p>
            <a:pPr algn="l"/>
            <a:fld id="{F97E8200-1950-409B-82E7-99938E7AE355}" type="slidenum">
              <a:rPr lang="en-US" smtClean="0"/>
              <a:pPr algn="l"/>
              <a:t>‹#›</a:t>
            </a:fld>
            <a:endParaRPr lang="en-US" dirty="0"/>
          </a:p>
        </p:txBody>
      </p:sp>
    </p:spTree>
    <p:extLst>
      <p:ext uri="{BB962C8B-B14F-4D97-AF65-F5344CB8AC3E}">
        <p14:creationId xmlns:p14="http://schemas.microsoft.com/office/powerpoint/2010/main" val="561213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380910-921F-4143-AB01-0F0AFC2908C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E0182FC-5A0B-4C24-A6ED-990ED5BA9085}"/>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9B6172F4-3DB0-4AE3-8926-081B78034C68}"/>
              </a:ext>
            </a:extLst>
          </p:cNvPr>
          <p:cNvSpPr>
            <a:spLocks noGrp="1"/>
          </p:cNvSpPr>
          <p:nvPr>
            <p:ph type="dt" sz="half" idx="10"/>
          </p:nvPr>
        </p:nvSpPr>
        <p:spPr/>
        <p:txBody>
          <a:bodyPr/>
          <a:lstStyle/>
          <a:p>
            <a:pPr algn="r"/>
            <a:fld id="{A37D6D71-8B28-4ED6-B932-04B197003D23}" type="datetimeFigureOut">
              <a:rPr lang="en-US" smtClean="0"/>
              <a:pPr algn="r"/>
              <a:t>6/9/21</a:t>
            </a:fld>
            <a:endParaRPr lang="en-US" dirty="0"/>
          </a:p>
        </p:txBody>
      </p:sp>
      <p:sp>
        <p:nvSpPr>
          <p:cNvPr id="8" name="Footer Placeholder 7">
            <a:extLst>
              <a:ext uri="{FF2B5EF4-FFF2-40B4-BE49-F238E27FC236}">
                <a16:creationId xmlns:a16="http://schemas.microsoft.com/office/drawing/2014/main" id="{825F1358-C731-465B-BCB1-2CCBFD6ECF7E}"/>
              </a:ext>
            </a:extLst>
          </p:cNvPr>
          <p:cNvSpPr>
            <a:spLocks noGrp="1"/>
          </p:cNvSpPr>
          <p:nvPr>
            <p:ph type="ftr" sz="quarter" idx="11"/>
          </p:nvPr>
        </p:nvSpPr>
        <p:spPr/>
        <p:txBody>
          <a:bodyPr/>
          <a:lstStyle/>
          <a:p>
            <a:endParaRPr lang="en-US" dirty="0">
              <a:solidFill>
                <a:schemeClr val="tx1"/>
              </a:solidFill>
            </a:endParaRPr>
          </a:p>
        </p:txBody>
      </p:sp>
      <p:sp>
        <p:nvSpPr>
          <p:cNvPr id="9" name="Slide Number Placeholder 8">
            <a:extLst>
              <a:ext uri="{FF2B5EF4-FFF2-40B4-BE49-F238E27FC236}">
                <a16:creationId xmlns:a16="http://schemas.microsoft.com/office/drawing/2014/main" id="{C8D59536-57D3-4C8A-A207-568465A32E45}"/>
              </a:ext>
            </a:extLst>
          </p:cNvPr>
          <p:cNvSpPr>
            <a:spLocks noGrp="1"/>
          </p:cNvSpPr>
          <p:nvPr>
            <p:ph type="sldNum" sz="quarter" idx="12"/>
          </p:nvPr>
        </p:nvSpPr>
        <p:spPr/>
        <p:txBody>
          <a:bodyPr/>
          <a:lstStyle/>
          <a:p>
            <a:pPr algn="l"/>
            <a:fld id="{F97E8200-1950-409B-82E7-99938E7AE355}" type="slidenum">
              <a:rPr lang="en-US" smtClean="0"/>
              <a:pPr algn="l"/>
              <a:t>‹#›</a:t>
            </a:fld>
            <a:endParaRPr lang="en-US" dirty="0"/>
          </a:p>
        </p:txBody>
      </p:sp>
    </p:spTree>
    <p:extLst>
      <p:ext uri="{BB962C8B-B14F-4D97-AF65-F5344CB8AC3E}">
        <p14:creationId xmlns:p14="http://schemas.microsoft.com/office/powerpoint/2010/main" val="199332313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B81E0804-8E9E-4C6E-B18D-44FE715B239E}"/>
              </a:ext>
            </a:extLst>
          </p:cNvPr>
          <p:cNvSpPr/>
          <p:nvPr/>
        </p:nvSpPr>
        <p:spPr>
          <a:xfrm>
            <a:off x="0" y="0"/>
            <a:ext cx="12192000" cy="4224973"/>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EC278AA1-17A5-44BF-8791-EACDA31F5D86}"/>
              </a:ext>
            </a:extLst>
          </p:cNvPr>
          <p:cNvSpPr>
            <a:spLocks noGrp="1"/>
          </p:cNvSpPr>
          <p:nvPr>
            <p:ph type="title"/>
          </p:nvPr>
        </p:nvSpPr>
        <p:spPr>
          <a:xfrm>
            <a:off x="960120" y="768096"/>
            <a:ext cx="10268712" cy="3136392"/>
          </a:xfrm>
        </p:spPr>
        <p:txBody>
          <a:bodyPr anchor="b">
            <a:normAutofit/>
          </a:bodyPr>
          <a:lstStyle>
            <a:lvl1pPr>
              <a:defRPr sz="7200" baseline="0"/>
            </a:lvl1p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601203A5-DA79-4778-AB85-150365748494}"/>
              </a:ext>
            </a:extLst>
          </p:cNvPr>
          <p:cNvSpPr>
            <a:spLocks noGrp="1"/>
          </p:cNvSpPr>
          <p:nvPr>
            <p:ph type="body" idx="1"/>
          </p:nvPr>
        </p:nvSpPr>
        <p:spPr>
          <a:xfrm>
            <a:off x="960120" y="4544568"/>
            <a:ext cx="10268712" cy="1545336"/>
          </a:xfrm>
        </p:spPr>
        <p:txBody>
          <a:bodyPr>
            <a:normAutofit/>
          </a:bodyPr>
          <a:lstStyle>
            <a:lvl1pPr marL="0" indent="0">
              <a:buNone/>
              <a:defRPr sz="36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9" name="Date Placeholder 8">
            <a:extLst>
              <a:ext uri="{FF2B5EF4-FFF2-40B4-BE49-F238E27FC236}">
                <a16:creationId xmlns:a16="http://schemas.microsoft.com/office/drawing/2014/main" id="{CE3B1B5E-0912-44AE-BAED-70B980E53915}"/>
              </a:ext>
            </a:extLst>
          </p:cNvPr>
          <p:cNvSpPr>
            <a:spLocks noGrp="1"/>
          </p:cNvSpPr>
          <p:nvPr>
            <p:ph type="dt" sz="half" idx="10"/>
          </p:nvPr>
        </p:nvSpPr>
        <p:spPr/>
        <p:txBody>
          <a:bodyPr/>
          <a:lstStyle/>
          <a:p>
            <a:pPr algn="r"/>
            <a:fld id="{A37D6D71-8B28-4ED6-B932-04B197003D23}" type="datetimeFigureOut">
              <a:rPr lang="en-US" smtClean="0"/>
              <a:pPr algn="r"/>
              <a:t>6/9/21</a:t>
            </a:fld>
            <a:endParaRPr lang="en-US" dirty="0"/>
          </a:p>
        </p:txBody>
      </p:sp>
      <p:sp>
        <p:nvSpPr>
          <p:cNvPr id="10" name="Footer Placeholder 9">
            <a:extLst>
              <a:ext uri="{FF2B5EF4-FFF2-40B4-BE49-F238E27FC236}">
                <a16:creationId xmlns:a16="http://schemas.microsoft.com/office/drawing/2014/main" id="{346C82F1-A7B2-4F03-A26B-59D79BF5BFD5}"/>
              </a:ext>
            </a:extLst>
          </p:cNvPr>
          <p:cNvSpPr>
            <a:spLocks noGrp="1"/>
          </p:cNvSpPr>
          <p:nvPr>
            <p:ph type="ftr" sz="quarter" idx="11"/>
          </p:nvPr>
        </p:nvSpPr>
        <p:spPr/>
        <p:txBody>
          <a:bodyPr/>
          <a:lstStyle/>
          <a:p>
            <a:endParaRPr lang="en-US" dirty="0">
              <a:solidFill>
                <a:schemeClr val="tx1"/>
              </a:solidFill>
            </a:endParaRPr>
          </a:p>
        </p:txBody>
      </p:sp>
      <p:sp>
        <p:nvSpPr>
          <p:cNvPr id="11" name="Slide Number Placeholder 10">
            <a:extLst>
              <a:ext uri="{FF2B5EF4-FFF2-40B4-BE49-F238E27FC236}">
                <a16:creationId xmlns:a16="http://schemas.microsoft.com/office/drawing/2014/main" id="{B1DC1ABC-47A9-477B-A29D-F6690EE6B532}"/>
              </a:ext>
            </a:extLst>
          </p:cNvPr>
          <p:cNvSpPr>
            <a:spLocks noGrp="1"/>
          </p:cNvSpPr>
          <p:nvPr>
            <p:ph type="sldNum" sz="quarter" idx="12"/>
          </p:nvPr>
        </p:nvSpPr>
        <p:spPr/>
        <p:txBody>
          <a:bodyPr/>
          <a:lstStyle/>
          <a:p>
            <a:pPr algn="l"/>
            <a:fld id="{F97E8200-1950-409B-82E7-99938E7AE355}" type="slidenum">
              <a:rPr lang="en-US" smtClean="0"/>
              <a:pPr algn="l"/>
              <a:t>‹#›</a:t>
            </a:fld>
            <a:endParaRPr lang="en-US" dirty="0"/>
          </a:p>
        </p:txBody>
      </p:sp>
    </p:spTree>
    <p:extLst>
      <p:ext uri="{BB962C8B-B14F-4D97-AF65-F5344CB8AC3E}">
        <p14:creationId xmlns:p14="http://schemas.microsoft.com/office/powerpoint/2010/main" val="38978173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35F398-F05F-4793-9FA5-5B817EB95A0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617F1CD-2CD4-4BBB-AB36-73A20B1A8D69}"/>
              </a:ext>
            </a:extLst>
          </p:cNvPr>
          <p:cNvSpPr>
            <a:spLocks noGrp="1"/>
          </p:cNvSpPr>
          <p:nvPr>
            <p:ph sz="half" idx="1"/>
          </p:nvPr>
        </p:nvSpPr>
        <p:spPr>
          <a:xfrm>
            <a:off x="960120" y="2587752"/>
            <a:ext cx="4815840" cy="359359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D67BBE02-B884-4CCC-9CBD-13B792BBA2BE}"/>
              </a:ext>
            </a:extLst>
          </p:cNvPr>
          <p:cNvSpPr>
            <a:spLocks noGrp="1"/>
          </p:cNvSpPr>
          <p:nvPr>
            <p:ph sz="half" idx="2"/>
          </p:nvPr>
        </p:nvSpPr>
        <p:spPr>
          <a:xfrm>
            <a:off x="6412992" y="2583371"/>
            <a:ext cx="4815840" cy="359359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2" name="Date Placeholder 11">
            <a:extLst>
              <a:ext uri="{FF2B5EF4-FFF2-40B4-BE49-F238E27FC236}">
                <a16:creationId xmlns:a16="http://schemas.microsoft.com/office/drawing/2014/main" id="{B7FBE509-AA68-4D63-A589-AD5DE7FFFECA}"/>
              </a:ext>
            </a:extLst>
          </p:cNvPr>
          <p:cNvSpPr>
            <a:spLocks noGrp="1"/>
          </p:cNvSpPr>
          <p:nvPr>
            <p:ph type="dt" sz="half" idx="10"/>
          </p:nvPr>
        </p:nvSpPr>
        <p:spPr/>
        <p:txBody>
          <a:bodyPr/>
          <a:lstStyle/>
          <a:p>
            <a:pPr algn="r"/>
            <a:fld id="{A37D6D71-8B28-4ED6-B932-04B197003D23}" type="datetimeFigureOut">
              <a:rPr lang="en-US" smtClean="0"/>
              <a:pPr algn="r"/>
              <a:t>6/9/21</a:t>
            </a:fld>
            <a:endParaRPr lang="en-US" dirty="0"/>
          </a:p>
        </p:txBody>
      </p:sp>
      <p:sp>
        <p:nvSpPr>
          <p:cNvPr id="13" name="Footer Placeholder 12">
            <a:extLst>
              <a:ext uri="{FF2B5EF4-FFF2-40B4-BE49-F238E27FC236}">
                <a16:creationId xmlns:a16="http://schemas.microsoft.com/office/drawing/2014/main" id="{9C1A4D52-57E4-4F45-BC2C-9FD73E9CEC59}"/>
              </a:ext>
            </a:extLst>
          </p:cNvPr>
          <p:cNvSpPr>
            <a:spLocks noGrp="1"/>
          </p:cNvSpPr>
          <p:nvPr>
            <p:ph type="ftr" sz="quarter" idx="11"/>
          </p:nvPr>
        </p:nvSpPr>
        <p:spPr/>
        <p:txBody>
          <a:bodyPr/>
          <a:lstStyle/>
          <a:p>
            <a:endParaRPr lang="en-US" dirty="0">
              <a:solidFill>
                <a:schemeClr val="tx1"/>
              </a:solidFill>
            </a:endParaRPr>
          </a:p>
        </p:txBody>
      </p:sp>
      <p:sp>
        <p:nvSpPr>
          <p:cNvPr id="14" name="Slide Number Placeholder 13">
            <a:extLst>
              <a:ext uri="{FF2B5EF4-FFF2-40B4-BE49-F238E27FC236}">
                <a16:creationId xmlns:a16="http://schemas.microsoft.com/office/drawing/2014/main" id="{E76AD5E1-358D-4236-85AE-74713259EF08}"/>
              </a:ext>
            </a:extLst>
          </p:cNvPr>
          <p:cNvSpPr>
            <a:spLocks noGrp="1"/>
          </p:cNvSpPr>
          <p:nvPr>
            <p:ph type="sldNum" sz="quarter" idx="12"/>
          </p:nvPr>
        </p:nvSpPr>
        <p:spPr/>
        <p:txBody>
          <a:bodyPr/>
          <a:lstStyle/>
          <a:p>
            <a:pPr algn="l"/>
            <a:fld id="{F97E8200-1950-409B-82E7-99938E7AE355}" type="slidenum">
              <a:rPr lang="en-US" smtClean="0"/>
              <a:pPr algn="l"/>
              <a:t>‹#›</a:t>
            </a:fld>
            <a:endParaRPr lang="en-US" dirty="0"/>
          </a:p>
        </p:txBody>
      </p:sp>
    </p:spTree>
    <p:extLst>
      <p:ext uri="{BB962C8B-B14F-4D97-AF65-F5344CB8AC3E}">
        <p14:creationId xmlns:p14="http://schemas.microsoft.com/office/powerpoint/2010/main" val="393970921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E287D32C-166A-4FBE-B24D-C25769095429}"/>
              </a:ext>
            </a:extLst>
          </p:cNvPr>
          <p:cNvSpPr>
            <a:spLocks noGrp="1"/>
          </p:cNvSpPr>
          <p:nvPr>
            <p:ph type="body" idx="1"/>
          </p:nvPr>
        </p:nvSpPr>
        <p:spPr>
          <a:xfrm>
            <a:off x="960121" y="2587752"/>
            <a:ext cx="4818888" cy="892048"/>
          </a:xfrm>
        </p:spPr>
        <p:txBody>
          <a:bodyPr anchor="ctr"/>
          <a:lstStyle>
            <a:lvl1pPr marL="0" indent="0">
              <a:buNone/>
              <a:defRPr sz="2600" b="0"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DA9EC567-F249-462A-B71A-9C40D50E26AA}"/>
              </a:ext>
            </a:extLst>
          </p:cNvPr>
          <p:cNvSpPr>
            <a:spLocks noGrp="1"/>
          </p:cNvSpPr>
          <p:nvPr>
            <p:ph sz="half" idx="2"/>
          </p:nvPr>
        </p:nvSpPr>
        <p:spPr>
          <a:xfrm>
            <a:off x="960120" y="3594538"/>
            <a:ext cx="4818888" cy="258680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a:extLst>
              <a:ext uri="{FF2B5EF4-FFF2-40B4-BE49-F238E27FC236}">
                <a16:creationId xmlns:a16="http://schemas.microsoft.com/office/drawing/2014/main" id="{3BB7D2C6-69D1-4DE4-BF68-5FB0623DB9E3}"/>
              </a:ext>
            </a:extLst>
          </p:cNvPr>
          <p:cNvSpPr>
            <a:spLocks noGrp="1"/>
          </p:cNvSpPr>
          <p:nvPr>
            <p:ph type="body" sz="quarter" idx="3"/>
          </p:nvPr>
        </p:nvSpPr>
        <p:spPr>
          <a:xfrm>
            <a:off x="6409944" y="2587752"/>
            <a:ext cx="4818888" cy="892048"/>
          </a:xfrm>
        </p:spPr>
        <p:txBody>
          <a:bodyPr anchor="ctr"/>
          <a:lstStyle>
            <a:lvl1pPr marL="0" indent="0">
              <a:buNone/>
              <a:defRPr sz="2600" b="0"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53367CC7-ED09-4F8D-A39A-C5969D33B9F8}"/>
              </a:ext>
            </a:extLst>
          </p:cNvPr>
          <p:cNvSpPr>
            <a:spLocks noGrp="1"/>
          </p:cNvSpPr>
          <p:nvPr>
            <p:ph sz="quarter" idx="4"/>
          </p:nvPr>
        </p:nvSpPr>
        <p:spPr>
          <a:xfrm>
            <a:off x="6409944" y="3594538"/>
            <a:ext cx="4818888" cy="258680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0" name="Date Placeholder 9">
            <a:extLst>
              <a:ext uri="{FF2B5EF4-FFF2-40B4-BE49-F238E27FC236}">
                <a16:creationId xmlns:a16="http://schemas.microsoft.com/office/drawing/2014/main" id="{5F92A44F-DE98-4FB5-B474-5DCCDD267A79}"/>
              </a:ext>
            </a:extLst>
          </p:cNvPr>
          <p:cNvSpPr>
            <a:spLocks noGrp="1"/>
          </p:cNvSpPr>
          <p:nvPr>
            <p:ph type="dt" sz="half" idx="10"/>
          </p:nvPr>
        </p:nvSpPr>
        <p:spPr/>
        <p:txBody>
          <a:bodyPr/>
          <a:lstStyle/>
          <a:p>
            <a:pPr algn="r"/>
            <a:fld id="{A37D6D71-8B28-4ED6-B932-04B197003D23}" type="datetimeFigureOut">
              <a:rPr lang="en-US" smtClean="0"/>
              <a:pPr algn="r"/>
              <a:t>6/9/21</a:t>
            </a:fld>
            <a:endParaRPr lang="en-US" dirty="0"/>
          </a:p>
        </p:txBody>
      </p:sp>
      <p:sp>
        <p:nvSpPr>
          <p:cNvPr id="11" name="Footer Placeholder 10">
            <a:extLst>
              <a:ext uri="{FF2B5EF4-FFF2-40B4-BE49-F238E27FC236}">
                <a16:creationId xmlns:a16="http://schemas.microsoft.com/office/drawing/2014/main" id="{3ACC79DA-A9E4-4E93-93F1-81907A901BBB}"/>
              </a:ext>
            </a:extLst>
          </p:cNvPr>
          <p:cNvSpPr>
            <a:spLocks noGrp="1"/>
          </p:cNvSpPr>
          <p:nvPr>
            <p:ph type="ftr" sz="quarter" idx="11"/>
          </p:nvPr>
        </p:nvSpPr>
        <p:spPr/>
        <p:txBody>
          <a:bodyPr/>
          <a:lstStyle/>
          <a:p>
            <a:endParaRPr lang="en-US" dirty="0">
              <a:solidFill>
                <a:schemeClr val="tx1"/>
              </a:solidFill>
            </a:endParaRPr>
          </a:p>
        </p:txBody>
      </p:sp>
      <p:sp>
        <p:nvSpPr>
          <p:cNvPr id="12" name="Slide Number Placeholder 11">
            <a:extLst>
              <a:ext uri="{FF2B5EF4-FFF2-40B4-BE49-F238E27FC236}">
                <a16:creationId xmlns:a16="http://schemas.microsoft.com/office/drawing/2014/main" id="{404DFE57-AA80-4ED8-AD77-35CC56F3FBC6}"/>
              </a:ext>
            </a:extLst>
          </p:cNvPr>
          <p:cNvSpPr>
            <a:spLocks noGrp="1"/>
          </p:cNvSpPr>
          <p:nvPr>
            <p:ph type="sldNum" sz="quarter" idx="12"/>
          </p:nvPr>
        </p:nvSpPr>
        <p:spPr/>
        <p:txBody>
          <a:bodyPr/>
          <a:lstStyle/>
          <a:p>
            <a:pPr algn="l"/>
            <a:fld id="{F97E8200-1950-409B-82E7-99938E7AE355}" type="slidenum">
              <a:rPr lang="en-US" smtClean="0"/>
              <a:pPr algn="l"/>
              <a:t>‹#›</a:t>
            </a:fld>
            <a:endParaRPr lang="en-US" dirty="0"/>
          </a:p>
        </p:txBody>
      </p:sp>
      <p:sp>
        <p:nvSpPr>
          <p:cNvPr id="13" name="Title 12">
            <a:extLst>
              <a:ext uri="{FF2B5EF4-FFF2-40B4-BE49-F238E27FC236}">
                <a16:creationId xmlns:a16="http://schemas.microsoft.com/office/drawing/2014/main" id="{FB62259C-ADDF-4293-AD3B-AB2E04A7483B}"/>
              </a:ext>
            </a:extLst>
          </p:cNvPr>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44574599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BC7BA0-DC57-452F-85B7-C979AA690920}"/>
              </a:ext>
            </a:extLst>
          </p:cNvPr>
          <p:cNvSpPr>
            <a:spLocks noGrp="1"/>
          </p:cNvSpPr>
          <p:nvPr>
            <p:ph type="title"/>
          </p:nvPr>
        </p:nvSpPr>
        <p:spPr/>
        <p:txBody>
          <a:bodyPr/>
          <a:lstStyle/>
          <a:p>
            <a:r>
              <a:rPr lang="en-US"/>
              <a:t>Click to edit Master title style</a:t>
            </a:r>
          </a:p>
        </p:txBody>
      </p:sp>
      <p:sp>
        <p:nvSpPr>
          <p:cNvPr id="6" name="Date Placeholder 5">
            <a:extLst>
              <a:ext uri="{FF2B5EF4-FFF2-40B4-BE49-F238E27FC236}">
                <a16:creationId xmlns:a16="http://schemas.microsoft.com/office/drawing/2014/main" id="{F1C53797-8D72-4774-AC93-EB9FDD650CCD}"/>
              </a:ext>
            </a:extLst>
          </p:cNvPr>
          <p:cNvSpPr>
            <a:spLocks noGrp="1"/>
          </p:cNvSpPr>
          <p:nvPr>
            <p:ph type="dt" sz="half" idx="10"/>
          </p:nvPr>
        </p:nvSpPr>
        <p:spPr/>
        <p:txBody>
          <a:bodyPr/>
          <a:lstStyle/>
          <a:p>
            <a:pPr algn="r"/>
            <a:fld id="{A37D6D71-8B28-4ED6-B932-04B197003D23}" type="datetimeFigureOut">
              <a:rPr lang="en-US" smtClean="0"/>
              <a:pPr algn="r"/>
              <a:t>6/9/21</a:t>
            </a:fld>
            <a:endParaRPr lang="en-US" dirty="0"/>
          </a:p>
        </p:txBody>
      </p:sp>
      <p:sp>
        <p:nvSpPr>
          <p:cNvPr id="7" name="Footer Placeholder 6">
            <a:extLst>
              <a:ext uri="{FF2B5EF4-FFF2-40B4-BE49-F238E27FC236}">
                <a16:creationId xmlns:a16="http://schemas.microsoft.com/office/drawing/2014/main" id="{9E945AB7-1A32-4516-ABF9-B40958AE2E73}"/>
              </a:ext>
            </a:extLst>
          </p:cNvPr>
          <p:cNvSpPr>
            <a:spLocks noGrp="1"/>
          </p:cNvSpPr>
          <p:nvPr>
            <p:ph type="ftr" sz="quarter" idx="11"/>
          </p:nvPr>
        </p:nvSpPr>
        <p:spPr/>
        <p:txBody>
          <a:bodyPr/>
          <a:lstStyle/>
          <a:p>
            <a:endParaRPr lang="en-US" dirty="0">
              <a:solidFill>
                <a:schemeClr val="tx1"/>
              </a:solidFill>
            </a:endParaRPr>
          </a:p>
        </p:txBody>
      </p:sp>
      <p:sp>
        <p:nvSpPr>
          <p:cNvPr id="8" name="Slide Number Placeholder 7">
            <a:extLst>
              <a:ext uri="{FF2B5EF4-FFF2-40B4-BE49-F238E27FC236}">
                <a16:creationId xmlns:a16="http://schemas.microsoft.com/office/drawing/2014/main" id="{B22923C3-1D67-4089-A6B1-9A10315E807F}"/>
              </a:ext>
            </a:extLst>
          </p:cNvPr>
          <p:cNvSpPr>
            <a:spLocks noGrp="1"/>
          </p:cNvSpPr>
          <p:nvPr>
            <p:ph type="sldNum" sz="quarter" idx="12"/>
          </p:nvPr>
        </p:nvSpPr>
        <p:spPr/>
        <p:txBody>
          <a:bodyPr/>
          <a:lstStyle/>
          <a:p>
            <a:pPr algn="l"/>
            <a:fld id="{F97E8200-1950-409B-82E7-99938E7AE355}" type="slidenum">
              <a:rPr lang="en-US" smtClean="0"/>
              <a:pPr algn="l"/>
              <a:t>‹#›</a:t>
            </a:fld>
            <a:endParaRPr lang="en-US" dirty="0"/>
          </a:p>
        </p:txBody>
      </p:sp>
    </p:spTree>
    <p:extLst>
      <p:ext uri="{BB962C8B-B14F-4D97-AF65-F5344CB8AC3E}">
        <p14:creationId xmlns:p14="http://schemas.microsoft.com/office/powerpoint/2010/main" val="414508177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Date Placeholder 4">
            <a:extLst>
              <a:ext uri="{FF2B5EF4-FFF2-40B4-BE49-F238E27FC236}">
                <a16:creationId xmlns:a16="http://schemas.microsoft.com/office/drawing/2014/main" id="{FC0A8DC1-14F6-453B-A724-D6493F063F83}"/>
              </a:ext>
            </a:extLst>
          </p:cNvPr>
          <p:cNvSpPr>
            <a:spLocks noGrp="1"/>
          </p:cNvSpPr>
          <p:nvPr>
            <p:ph type="dt" sz="half" idx="10"/>
          </p:nvPr>
        </p:nvSpPr>
        <p:spPr/>
        <p:txBody>
          <a:bodyPr/>
          <a:lstStyle/>
          <a:p>
            <a:pPr algn="r"/>
            <a:fld id="{A37D6D71-8B28-4ED6-B932-04B197003D23}" type="datetimeFigureOut">
              <a:rPr lang="en-US" smtClean="0"/>
              <a:pPr algn="r"/>
              <a:t>6/9/21</a:t>
            </a:fld>
            <a:endParaRPr lang="en-US" dirty="0"/>
          </a:p>
        </p:txBody>
      </p:sp>
      <p:sp>
        <p:nvSpPr>
          <p:cNvPr id="6" name="Footer Placeholder 5">
            <a:extLst>
              <a:ext uri="{FF2B5EF4-FFF2-40B4-BE49-F238E27FC236}">
                <a16:creationId xmlns:a16="http://schemas.microsoft.com/office/drawing/2014/main" id="{66E63FF0-1A91-4698-B12A-112D05373593}"/>
              </a:ext>
            </a:extLst>
          </p:cNvPr>
          <p:cNvSpPr>
            <a:spLocks noGrp="1"/>
          </p:cNvSpPr>
          <p:nvPr>
            <p:ph type="ftr" sz="quarter" idx="11"/>
          </p:nvPr>
        </p:nvSpPr>
        <p:spPr/>
        <p:txBody>
          <a:bodyPr/>
          <a:lstStyle/>
          <a:p>
            <a:endParaRPr lang="en-US" dirty="0">
              <a:solidFill>
                <a:schemeClr val="tx1"/>
              </a:solidFill>
            </a:endParaRPr>
          </a:p>
        </p:txBody>
      </p:sp>
      <p:sp>
        <p:nvSpPr>
          <p:cNvPr id="7" name="Slide Number Placeholder 6">
            <a:extLst>
              <a:ext uri="{FF2B5EF4-FFF2-40B4-BE49-F238E27FC236}">
                <a16:creationId xmlns:a16="http://schemas.microsoft.com/office/drawing/2014/main" id="{1E066D53-44B3-4F04-93FD-9756A60139F9}"/>
              </a:ext>
            </a:extLst>
          </p:cNvPr>
          <p:cNvSpPr>
            <a:spLocks noGrp="1"/>
          </p:cNvSpPr>
          <p:nvPr>
            <p:ph type="sldNum" sz="quarter" idx="12"/>
          </p:nvPr>
        </p:nvSpPr>
        <p:spPr/>
        <p:txBody>
          <a:bodyPr/>
          <a:lstStyle/>
          <a:p>
            <a:pPr algn="l"/>
            <a:fld id="{F97E8200-1950-409B-82E7-99938E7AE355}" type="slidenum">
              <a:rPr lang="en-US" smtClean="0"/>
              <a:pPr algn="l"/>
              <a:t>‹#›</a:t>
            </a:fld>
            <a:endParaRPr lang="en-US" dirty="0"/>
          </a:p>
        </p:txBody>
      </p:sp>
    </p:spTree>
    <p:extLst>
      <p:ext uri="{BB962C8B-B14F-4D97-AF65-F5344CB8AC3E}">
        <p14:creationId xmlns:p14="http://schemas.microsoft.com/office/powerpoint/2010/main" val="40376382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Content with Caption">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083A0FE-F7E3-433E-9A29-D778690D223A}"/>
              </a:ext>
            </a:extLst>
          </p:cNvPr>
          <p:cNvSpPr>
            <a:spLocks noGrp="1"/>
          </p:cNvSpPr>
          <p:nvPr>
            <p:ph idx="1"/>
          </p:nvPr>
        </p:nvSpPr>
        <p:spPr>
          <a:xfrm>
            <a:off x="5183188" y="2591850"/>
            <a:ext cx="6045644" cy="359359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a:extLst>
              <a:ext uri="{FF2B5EF4-FFF2-40B4-BE49-F238E27FC236}">
                <a16:creationId xmlns:a16="http://schemas.microsoft.com/office/drawing/2014/main" id="{1794B15D-55F5-4208-AF40-41CAFEB56F4C}"/>
              </a:ext>
            </a:extLst>
          </p:cNvPr>
          <p:cNvSpPr>
            <a:spLocks noGrp="1"/>
          </p:cNvSpPr>
          <p:nvPr>
            <p:ph type="body" sz="half" idx="2"/>
          </p:nvPr>
        </p:nvSpPr>
        <p:spPr>
          <a:xfrm>
            <a:off x="960120" y="2591850"/>
            <a:ext cx="3811905" cy="3277137"/>
          </a:xfrm>
        </p:spPr>
        <p:txBody>
          <a:bodyPr anchor="ctr">
            <a:normAutofit/>
          </a:bodyPr>
          <a:lstStyle>
            <a:lvl1pPr marL="0" indent="0">
              <a:buNone/>
              <a:defRPr sz="2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8" name="Date Placeholder 7">
            <a:extLst>
              <a:ext uri="{FF2B5EF4-FFF2-40B4-BE49-F238E27FC236}">
                <a16:creationId xmlns:a16="http://schemas.microsoft.com/office/drawing/2014/main" id="{E8A46CE7-2F0F-4C85-B633-B9FCB8347AE7}"/>
              </a:ext>
            </a:extLst>
          </p:cNvPr>
          <p:cNvSpPr>
            <a:spLocks noGrp="1"/>
          </p:cNvSpPr>
          <p:nvPr>
            <p:ph type="dt" sz="half" idx="10"/>
          </p:nvPr>
        </p:nvSpPr>
        <p:spPr/>
        <p:txBody>
          <a:bodyPr/>
          <a:lstStyle/>
          <a:p>
            <a:pPr algn="r"/>
            <a:fld id="{A37D6D71-8B28-4ED6-B932-04B197003D23}" type="datetimeFigureOut">
              <a:rPr lang="en-US" smtClean="0"/>
              <a:pPr algn="r"/>
              <a:t>6/9/21</a:t>
            </a:fld>
            <a:endParaRPr lang="en-US" dirty="0"/>
          </a:p>
        </p:txBody>
      </p:sp>
      <p:sp>
        <p:nvSpPr>
          <p:cNvPr id="9" name="Footer Placeholder 8">
            <a:extLst>
              <a:ext uri="{FF2B5EF4-FFF2-40B4-BE49-F238E27FC236}">
                <a16:creationId xmlns:a16="http://schemas.microsoft.com/office/drawing/2014/main" id="{D0900919-3A73-4918-9D97-8DBE7ABB7A19}"/>
              </a:ext>
            </a:extLst>
          </p:cNvPr>
          <p:cNvSpPr>
            <a:spLocks noGrp="1"/>
          </p:cNvSpPr>
          <p:nvPr>
            <p:ph type="ftr" sz="quarter" idx="11"/>
          </p:nvPr>
        </p:nvSpPr>
        <p:spPr/>
        <p:txBody>
          <a:bodyPr/>
          <a:lstStyle/>
          <a:p>
            <a:endParaRPr lang="en-US" dirty="0">
              <a:solidFill>
                <a:schemeClr val="tx1"/>
              </a:solidFill>
            </a:endParaRPr>
          </a:p>
        </p:txBody>
      </p:sp>
      <p:sp>
        <p:nvSpPr>
          <p:cNvPr id="10" name="Slide Number Placeholder 9">
            <a:extLst>
              <a:ext uri="{FF2B5EF4-FFF2-40B4-BE49-F238E27FC236}">
                <a16:creationId xmlns:a16="http://schemas.microsoft.com/office/drawing/2014/main" id="{08BC1001-E44E-4A9A-9E60-2E319A844F65}"/>
              </a:ext>
            </a:extLst>
          </p:cNvPr>
          <p:cNvSpPr>
            <a:spLocks noGrp="1"/>
          </p:cNvSpPr>
          <p:nvPr>
            <p:ph type="sldNum" sz="quarter" idx="12"/>
          </p:nvPr>
        </p:nvSpPr>
        <p:spPr/>
        <p:txBody>
          <a:bodyPr/>
          <a:lstStyle/>
          <a:p>
            <a:pPr algn="l"/>
            <a:fld id="{F97E8200-1950-409B-82E7-99938E7AE355}" type="slidenum">
              <a:rPr lang="en-US" smtClean="0"/>
              <a:pPr algn="l"/>
              <a:t>‹#›</a:t>
            </a:fld>
            <a:endParaRPr lang="en-US" dirty="0"/>
          </a:p>
        </p:txBody>
      </p:sp>
      <p:sp>
        <p:nvSpPr>
          <p:cNvPr id="11" name="Title 10">
            <a:extLst>
              <a:ext uri="{FF2B5EF4-FFF2-40B4-BE49-F238E27FC236}">
                <a16:creationId xmlns:a16="http://schemas.microsoft.com/office/drawing/2014/main" id="{A125AC31-022C-40AA-B65C-C9AC48395A6E}"/>
              </a:ext>
            </a:extLst>
          </p:cNvPr>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122921382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3" name="Picture Placeholder 2">
            <a:extLst>
              <a:ext uri="{FF2B5EF4-FFF2-40B4-BE49-F238E27FC236}">
                <a16:creationId xmlns:a16="http://schemas.microsoft.com/office/drawing/2014/main" id="{A797A575-703F-410E-9A84-F9B578FEAE80}"/>
              </a:ext>
            </a:extLst>
          </p:cNvPr>
          <p:cNvSpPr>
            <a:spLocks noGrp="1"/>
          </p:cNvSpPr>
          <p:nvPr>
            <p:ph type="pic" idx="1"/>
          </p:nvPr>
        </p:nvSpPr>
        <p:spPr>
          <a:xfrm>
            <a:off x="0" y="2267712"/>
            <a:ext cx="6571469" cy="4590288"/>
          </a:xfrm>
          <a:solidFill>
            <a:schemeClr val="bg1">
              <a:lumMod val="85000"/>
            </a:schemeClr>
          </a:solidFill>
          <a:ln>
            <a:no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a:extLst>
              <a:ext uri="{FF2B5EF4-FFF2-40B4-BE49-F238E27FC236}">
                <a16:creationId xmlns:a16="http://schemas.microsoft.com/office/drawing/2014/main" id="{1518B509-934D-400A-A922-45B61AC6EDD8}"/>
              </a:ext>
            </a:extLst>
          </p:cNvPr>
          <p:cNvSpPr>
            <a:spLocks noGrp="1"/>
          </p:cNvSpPr>
          <p:nvPr>
            <p:ph type="body" sz="half" idx="2"/>
          </p:nvPr>
        </p:nvSpPr>
        <p:spPr>
          <a:xfrm>
            <a:off x="7235971" y="2587752"/>
            <a:ext cx="3992856" cy="3593592"/>
          </a:xfrm>
        </p:spPr>
        <p:txBody>
          <a:bodyPr anchor="ctr">
            <a:normAutofit/>
          </a:bodyPr>
          <a:lstStyle>
            <a:lvl1pPr marL="0" indent="0">
              <a:buNone/>
              <a:defRPr sz="2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8" name="Date Placeholder 7">
            <a:extLst>
              <a:ext uri="{FF2B5EF4-FFF2-40B4-BE49-F238E27FC236}">
                <a16:creationId xmlns:a16="http://schemas.microsoft.com/office/drawing/2014/main" id="{99813C51-6954-4F3A-A043-D1BCC8B50F83}"/>
              </a:ext>
            </a:extLst>
          </p:cNvPr>
          <p:cNvSpPr>
            <a:spLocks noGrp="1"/>
          </p:cNvSpPr>
          <p:nvPr>
            <p:ph type="dt" sz="half" idx="10"/>
          </p:nvPr>
        </p:nvSpPr>
        <p:spPr/>
        <p:txBody>
          <a:bodyPr/>
          <a:lstStyle/>
          <a:p>
            <a:pPr algn="r"/>
            <a:fld id="{A37D6D71-8B28-4ED6-B932-04B197003D23}" type="datetimeFigureOut">
              <a:rPr lang="en-US" smtClean="0"/>
              <a:pPr algn="r"/>
              <a:t>6/9/21</a:t>
            </a:fld>
            <a:endParaRPr lang="en-US" dirty="0"/>
          </a:p>
        </p:txBody>
      </p:sp>
      <p:sp>
        <p:nvSpPr>
          <p:cNvPr id="9" name="Footer Placeholder 8">
            <a:extLst>
              <a:ext uri="{FF2B5EF4-FFF2-40B4-BE49-F238E27FC236}">
                <a16:creationId xmlns:a16="http://schemas.microsoft.com/office/drawing/2014/main" id="{C0AC32FB-49A3-40E4-9D24-177597043627}"/>
              </a:ext>
            </a:extLst>
          </p:cNvPr>
          <p:cNvSpPr>
            <a:spLocks noGrp="1"/>
          </p:cNvSpPr>
          <p:nvPr>
            <p:ph type="ftr" sz="quarter" idx="11"/>
          </p:nvPr>
        </p:nvSpPr>
        <p:spPr/>
        <p:txBody>
          <a:bodyPr/>
          <a:lstStyle>
            <a:lvl1pPr>
              <a:defRPr>
                <a:solidFill>
                  <a:srgbClr val="FFFFFF"/>
                </a:solidFill>
                <a:effectLst>
                  <a:outerShdw blurRad="50800" dist="38100" dir="2700000" algn="tl" rotWithShape="0">
                    <a:prstClr val="black">
                      <a:alpha val="43000"/>
                    </a:prstClr>
                  </a:outerShdw>
                </a:effectLst>
              </a:defRPr>
            </a:lvl1pPr>
          </a:lstStyle>
          <a:p>
            <a:endParaRPr lang="en-US" dirty="0">
              <a:effectLst>
                <a:outerShdw blurRad="50800" dist="38100" dir="2700000" algn="tl" rotWithShape="0">
                  <a:prstClr val="black">
                    <a:alpha val="43000"/>
                  </a:prstClr>
                </a:outerShdw>
              </a:effectLst>
            </a:endParaRPr>
          </a:p>
        </p:txBody>
      </p:sp>
      <p:sp>
        <p:nvSpPr>
          <p:cNvPr id="10" name="Slide Number Placeholder 9">
            <a:extLst>
              <a:ext uri="{FF2B5EF4-FFF2-40B4-BE49-F238E27FC236}">
                <a16:creationId xmlns:a16="http://schemas.microsoft.com/office/drawing/2014/main" id="{EC93F5E6-DAE6-447B-8038-5F4C9A799F57}"/>
              </a:ext>
            </a:extLst>
          </p:cNvPr>
          <p:cNvSpPr>
            <a:spLocks noGrp="1"/>
          </p:cNvSpPr>
          <p:nvPr>
            <p:ph type="sldNum" sz="quarter" idx="12"/>
          </p:nvPr>
        </p:nvSpPr>
        <p:spPr/>
        <p:txBody>
          <a:bodyPr/>
          <a:lstStyle/>
          <a:p>
            <a:pPr algn="l"/>
            <a:fld id="{F97E8200-1950-409B-82E7-99938E7AE355}" type="slidenum">
              <a:rPr lang="en-US" smtClean="0"/>
              <a:pPr algn="l"/>
              <a:t>‹#›</a:t>
            </a:fld>
            <a:endParaRPr lang="en-US" dirty="0"/>
          </a:p>
        </p:txBody>
      </p:sp>
      <p:sp>
        <p:nvSpPr>
          <p:cNvPr id="2" name="Title 1">
            <a:extLst>
              <a:ext uri="{FF2B5EF4-FFF2-40B4-BE49-F238E27FC236}">
                <a16:creationId xmlns:a16="http://schemas.microsoft.com/office/drawing/2014/main" id="{9BFF97FB-514D-4FE8-A9A4-E9A111A56ED4}"/>
              </a:ext>
            </a:extLst>
          </p:cNvPr>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303250296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1D153959-30FA-4987-A094-7243641F474B}"/>
              </a:ext>
            </a:extLst>
          </p:cNvPr>
          <p:cNvSpPr/>
          <p:nvPr/>
        </p:nvSpPr>
        <p:spPr>
          <a:xfrm>
            <a:off x="0" y="0"/>
            <a:ext cx="12192000" cy="226498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a:extLst>
              <a:ext uri="{FF2B5EF4-FFF2-40B4-BE49-F238E27FC236}">
                <a16:creationId xmlns:a16="http://schemas.microsoft.com/office/drawing/2014/main" id="{50216229-A6DB-436A-B327-667E80F0A563}"/>
              </a:ext>
            </a:extLst>
          </p:cNvPr>
          <p:cNvSpPr>
            <a:spLocks noGrp="1"/>
          </p:cNvSpPr>
          <p:nvPr>
            <p:ph type="title"/>
          </p:nvPr>
        </p:nvSpPr>
        <p:spPr>
          <a:xfrm>
            <a:off x="960120" y="317814"/>
            <a:ext cx="10268712" cy="1700784"/>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7B2B351D-270D-480D-8AF5-6A213ED2B3FB}"/>
              </a:ext>
            </a:extLst>
          </p:cNvPr>
          <p:cNvSpPr>
            <a:spLocks noGrp="1"/>
          </p:cNvSpPr>
          <p:nvPr>
            <p:ph type="body" idx="1"/>
          </p:nvPr>
        </p:nvSpPr>
        <p:spPr>
          <a:xfrm>
            <a:off x="960120" y="2587752"/>
            <a:ext cx="10268712" cy="359359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E1EB0E73-3310-4A8F-BB4A-7A6A99121A61}"/>
              </a:ext>
            </a:extLst>
          </p:cNvPr>
          <p:cNvSpPr>
            <a:spLocks noGrp="1"/>
          </p:cNvSpPr>
          <p:nvPr>
            <p:ph type="dt" sz="half" idx="2"/>
          </p:nvPr>
        </p:nvSpPr>
        <p:spPr>
          <a:xfrm>
            <a:off x="6903720" y="6356350"/>
            <a:ext cx="3236976" cy="365125"/>
          </a:xfrm>
          <a:prstGeom prst="rect">
            <a:avLst/>
          </a:prstGeom>
        </p:spPr>
        <p:txBody>
          <a:bodyPr vert="horz" lIns="91440" tIns="45720" rIns="91440" bIns="45720" rtlCol="0" anchor="ctr"/>
          <a:lstStyle>
            <a:lvl1pPr algn="just">
              <a:defRPr sz="1200" spc="50" baseline="0">
                <a:solidFill>
                  <a:schemeClr val="tx1"/>
                </a:solidFill>
              </a:defRPr>
            </a:lvl1pPr>
          </a:lstStyle>
          <a:p>
            <a:pPr algn="r"/>
            <a:fld id="{A37D6D71-8B28-4ED6-B932-04B197003D23}" type="datetimeFigureOut">
              <a:rPr lang="en-US" smtClean="0"/>
              <a:pPr algn="r"/>
              <a:t>6/9/21</a:t>
            </a:fld>
            <a:endParaRPr lang="en-US" spc="50" dirty="0"/>
          </a:p>
        </p:txBody>
      </p:sp>
      <p:sp>
        <p:nvSpPr>
          <p:cNvPr id="5" name="Footer Placeholder 4">
            <a:extLst>
              <a:ext uri="{FF2B5EF4-FFF2-40B4-BE49-F238E27FC236}">
                <a16:creationId xmlns:a16="http://schemas.microsoft.com/office/drawing/2014/main" id="{1381C4C0-515B-4404-A780-C31E7DFE54A4}"/>
              </a:ext>
            </a:extLst>
          </p:cNvPr>
          <p:cNvSpPr>
            <a:spLocks noGrp="1"/>
          </p:cNvSpPr>
          <p:nvPr>
            <p:ph type="ftr" sz="quarter" idx="3"/>
          </p:nvPr>
        </p:nvSpPr>
        <p:spPr>
          <a:xfrm>
            <a:off x="960120" y="6356350"/>
            <a:ext cx="5504688" cy="365125"/>
          </a:xfrm>
          <a:prstGeom prst="rect">
            <a:avLst/>
          </a:prstGeom>
        </p:spPr>
        <p:txBody>
          <a:bodyPr vert="horz" lIns="91440" tIns="45720" rIns="91440" bIns="45720" rtlCol="0" anchor="ctr"/>
          <a:lstStyle>
            <a:lvl1pPr algn="l">
              <a:defRPr sz="1100" cap="all" spc="50" baseline="0">
                <a:solidFill>
                  <a:schemeClr val="tx1"/>
                </a:solidFill>
              </a:defRPr>
            </a:lvl1pPr>
          </a:lstStyle>
          <a:p>
            <a:endParaRPr lang="en-US" spc="50" dirty="0"/>
          </a:p>
        </p:txBody>
      </p:sp>
      <p:sp>
        <p:nvSpPr>
          <p:cNvPr id="6" name="Slide Number Placeholder 5">
            <a:extLst>
              <a:ext uri="{FF2B5EF4-FFF2-40B4-BE49-F238E27FC236}">
                <a16:creationId xmlns:a16="http://schemas.microsoft.com/office/drawing/2014/main" id="{944C30C7-F013-428C-A6F7-A8CCCD14CEF4}"/>
              </a:ext>
            </a:extLst>
          </p:cNvPr>
          <p:cNvSpPr>
            <a:spLocks noGrp="1"/>
          </p:cNvSpPr>
          <p:nvPr>
            <p:ph type="sldNum" sz="quarter" idx="4"/>
          </p:nvPr>
        </p:nvSpPr>
        <p:spPr>
          <a:xfrm>
            <a:off x="10296144" y="6356350"/>
            <a:ext cx="932688" cy="365125"/>
          </a:xfrm>
          <a:prstGeom prst="rect">
            <a:avLst/>
          </a:prstGeom>
        </p:spPr>
        <p:txBody>
          <a:bodyPr vert="horz" lIns="91440" tIns="45720" rIns="91440" bIns="45720" rtlCol="0" anchor="ctr"/>
          <a:lstStyle>
            <a:lvl1pPr algn="r">
              <a:defRPr sz="1200">
                <a:solidFill>
                  <a:schemeClr val="tx1"/>
                </a:solidFill>
              </a:defRPr>
            </a:lvl1pPr>
          </a:lstStyle>
          <a:p>
            <a:pPr algn="l"/>
            <a:fld id="{F97E8200-1950-409B-82E7-99938E7AE355}" type="slidenum">
              <a:rPr lang="en-US" smtClean="0"/>
              <a:pPr algn="l"/>
              <a:t>‹#›</a:t>
            </a:fld>
            <a:endParaRPr lang="en-US" dirty="0"/>
          </a:p>
        </p:txBody>
      </p:sp>
    </p:spTree>
    <p:extLst>
      <p:ext uri="{BB962C8B-B14F-4D97-AF65-F5344CB8AC3E}">
        <p14:creationId xmlns:p14="http://schemas.microsoft.com/office/powerpoint/2010/main" val="4118728531"/>
      </p:ext>
    </p:extLst>
  </p:cSld>
  <p:clrMap bg1="lt1" tx1="dk1" bg2="lt2" tx2="dk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 id="2147483749" r:id="rId5"/>
    <p:sldLayoutId id="2147483755" r:id="rId6"/>
    <p:sldLayoutId id="2147483750" r:id="rId7"/>
    <p:sldLayoutId id="2147483751" r:id="rId8"/>
    <p:sldLayoutId id="2147483752" r:id="rId9"/>
    <p:sldLayoutId id="2147483754" r:id="rId10"/>
    <p:sldLayoutId id="2147483753" r:id="rId11"/>
  </p:sldLayoutIdLst>
  <p:txStyles>
    <p:titleStyle>
      <a:lvl1pPr algn="l" defTabSz="914400" rtl="0" eaLnBrk="1" latinLnBrk="0" hangingPunct="1">
        <a:lnSpc>
          <a:spcPct val="90000"/>
        </a:lnSpc>
        <a:spcBef>
          <a:spcPct val="0"/>
        </a:spcBef>
        <a:buNone/>
        <a:defRPr sz="6600" kern="1200" cap="all" spc="120" baseline="0">
          <a:solidFill>
            <a:schemeClr val="bg1"/>
          </a:solidFill>
          <a:latin typeface="+mj-lt"/>
          <a:ea typeface="+mj-ea"/>
          <a:cs typeface="+mj-cs"/>
        </a:defRPr>
      </a:lvl1pPr>
    </p:titleStyle>
    <p:bodyStyle>
      <a:lvl1pPr marL="0" indent="0" algn="l" defTabSz="914400" rtl="0" eaLnBrk="1" latinLnBrk="0" hangingPunct="1">
        <a:lnSpc>
          <a:spcPct val="101000"/>
        </a:lnSpc>
        <a:spcBef>
          <a:spcPts val="700"/>
        </a:spcBef>
        <a:spcAft>
          <a:spcPts val="700"/>
        </a:spcAft>
        <a:buFont typeface="Arial" panose="020B0604020202020204" pitchFamily="34" charset="0"/>
        <a:buNone/>
        <a:defRPr sz="2600" kern="1200" spc="50" baseline="0">
          <a:solidFill>
            <a:schemeClr val="tx1"/>
          </a:solidFill>
          <a:latin typeface="+mn-lt"/>
          <a:ea typeface="+mn-ea"/>
          <a:cs typeface="+mn-cs"/>
        </a:defRPr>
      </a:lvl1pPr>
      <a:lvl2pPr marL="274320" indent="-274320" algn="l" defTabSz="914400" rtl="0" eaLnBrk="1" latinLnBrk="0" hangingPunct="1">
        <a:lnSpc>
          <a:spcPct val="101000"/>
        </a:lnSpc>
        <a:spcBef>
          <a:spcPts val="400"/>
        </a:spcBef>
        <a:spcAft>
          <a:spcPts val="400"/>
        </a:spcAft>
        <a:buClrTx/>
        <a:buFont typeface="Wingdings" panose="05000000000000000000" pitchFamily="2" charset="2"/>
        <a:buChar char="§"/>
        <a:defRPr sz="2300" kern="1200" spc="50" baseline="0">
          <a:solidFill>
            <a:schemeClr val="tx1"/>
          </a:solidFill>
          <a:latin typeface="+mn-lt"/>
          <a:ea typeface="+mn-ea"/>
          <a:cs typeface="+mn-cs"/>
        </a:defRPr>
      </a:lvl2pPr>
      <a:lvl3pPr marL="274320" indent="0" algn="l" defTabSz="914400" rtl="0" eaLnBrk="1" latinLnBrk="0" hangingPunct="1">
        <a:lnSpc>
          <a:spcPct val="101000"/>
        </a:lnSpc>
        <a:spcBef>
          <a:spcPts val="400"/>
        </a:spcBef>
        <a:spcAft>
          <a:spcPts val="400"/>
        </a:spcAft>
        <a:buFont typeface="Arial" panose="020B0604020202020204" pitchFamily="34" charset="0"/>
        <a:buNone/>
        <a:defRPr sz="1800" b="1" kern="1200" spc="50" baseline="0">
          <a:solidFill>
            <a:schemeClr val="tx1"/>
          </a:solidFill>
          <a:latin typeface="+mn-lt"/>
          <a:ea typeface="+mn-ea"/>
          <a:cs typeface="+mn-cs"/>
        </a:defRPr>
      </a:lvl3pPr>
      <a:lvl4pPr marL="594360" indent="-274320" algn="l" defTabSz="914400" rtl="0" eaLnBrk="1" latinLnBrk="0" hangingPunct="1">
        <a:lnSpc>
          <a:spcPct val="101000"/>
        </a:lnSpc>
        <a:spcBef>
          <a:spcPts val="400"/>
        </a:spcBef>
        <a:spcAft>
          <a:spcPts val="400"/>
        </a:spcAft>
        <a:buClrTx/>
        <a:buFont typeface="Wingdings" panose="05000000000000000000" pitchFamily="2" charset="2"/>
        <a:buChar char="§"/>
        <a:defRPr sz="1800" kern="1200" spc="50" baseline="0">
          <a:solidFill>
            <a:schemeClr val="tx1"/>
          </a:solidFill>
          <a:latin typeface="+mn-lt"/>
          <a:ea typeface="+mn-ea"/>
          <a:cs typeface="+mn-cs"/>
        </a:defRPr>
      </a:lvl4pPr>
      <a:lvl5pPr marL="594360" indent="0" algn="l" defTabSz="914400" rtl="0" eaLnBrk="1" latinLnBrk="0" hangingPunct="1">
        <a:lnSpc>
          <a:spcPct val="101000"/>
        </a:lnSpc>
        <a:spcBef>
          <a:spcPts val="400"/>
        </a:spcBef>
        <a:spcAft>
          <a:spcPts val="400"/>
        </a:spcAft>
        <a:buFont typeface="Arial" panose="020B0604020202020204" pitchFamily="34" charset="0"/>
        <a:buNone/>
        <a:defRPr sz="1800" b="1" kern="1200" spc="50" baseline="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1.xml"/><Relationship Id="rId1" Type="http://schemas.openxmlformats.org/officeDocument/2006/relationships/slideLayout" Target="../slideLayouts/slideLayout2.xml"/><Relationship Id="rId4" Type="http://schemas.openxmlformats.org/officeDocument/2006/relationships/image" Target="../media/image6.svg"/></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23.xml"/><Relationship Id="rId1" Type="http://schemas.openxmlformats.org/officeDocument/2006/relationships/slideLayout" Target="../slideLayouts/slideLayout2.xml"/><Relationship Id="rId4" Type="http://schemas.openxmlformats.org/officeDocument/2006/relationships/image" Target="../media/image8.sv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4AA13AD3-0A4F-475A-BEBB-DEEFF5C096C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205BB74C-33FB-4335-8808-49E247F7BF7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059935" y="1225106"/>
            <a:ext cx="8132066" cy="3788958"/>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634A8887-C82C-8849-9329-89812D3C9487}"/>
              </a:ext>
            </a:extLst>
          </p:cNvPr>
          <p:cNvSpPr>
            <a:spLocks noGrp="1"/>
          </p:cNvSpPr>
          <p:nvPr>
            <p:ph type="ctrTitle"/>
          </p:nvPr>
        </p:nvSpPr>
        <p:spPr>
          <a:xfrm>
            <a:off x="4703402" y="1841411"/>
            <a:ext cx="6406559" cy="3051431"/>
          </a:xfrm>
        </p:spPr>
        <p:txBody>
          <a:bodyPr>
            <a:normAutofit/>
          </a:bodyPr>
          <a:lstStyle/>
          <a:p>
            <a:pPr algn="l"/>
            <a:r>
              <a:rPr lang="en-US" sz="6800" dirty="0" err="1">
                <a:solidFill>
                  <a:schemeClr val="bg1"/>
                </a:solidFill>
              </a:rPr>
              <a:t>AsterixDB</a:t>
            </a:r>
            <a:r>
              <a:rPr lang="en-US" sz="6800" dirty="0">
                <a:solidFill>
                  <a:schemeClr val="bg1"/>
                </a:solidFill>
              </a:rPr>
              <a:t> Senior Project</a:t>
            </a:r>
            <a:br>
              <a:rPr lang="en-US" sz="6800" dirty="0">
                <a:solidFill>
                  <a:schemeClr val="bg1"/>
                </a:solidFill>
              </a:rPr>
            </a:br>
            <a:r>
              <a:rPr lang="en-US" sz="1800" dirty="0">
                <a:solidFill>
                  <a:schemeClr val="bg1"/>
                </a:solidFill>
              </a:rPr>
              <a:t>										Final Presentation</a:t>
            </a:r>
          </a:p>
        </p:txBody>
      </p:sp>
      <p:sp>
        <p:nvSpPr>
          <p:cNvPr id="3" name="Subtitle 2">
            <a:extLst>
              <a:ext uri="{FF2B5EF4-FFF2-40B4-BE49-F238E27FC236}">
                <a16:creationId xmlns:a16="http://schemas.microsoft.com/office/drawing/2014/main" id="{FCEDAC0B-5B61-DF46-A511-41DFB20D115B}"/>
              </a:ext>
            </a:extLst>
          </p:cNvPr>
          <p:cNvSpPr>
            <a:spLocks noGrp="1"/>
          </p:cNvSpPr>
          <p:nvPr>
            <p:ph type="subTitle" idx="1"/>
          </p:nvPr>
        </p:nvSpPr>
        <p:spPr>
          <a:xfrm>
            <a:off x="4703402" y="5206246"/>
            <a:ext cx="6433990" cy="1024128"/>
          </a:xfrm>
        </p:spPr>
        <p:txBody>
          <a:bodyPr>
            <a:normAutofit/>
          </a:bodyPr>
          <a:lstStyle/>
          <a:p>
            <a:pPr algn="l"/>
            <a:r>
              <a:rPr lang="en-US" dirty="0">
                <a:solidFill>
                  <a:schemeClr val="tx1"/>
                </a:solidFill>
              </a:rPr>
              <a:t>Caleb </a:t>
            </a:r>
            <a:r>
              <a:rPr lang="en-US" dirty="0" err="1">
                <a:solidFill>
                  <a:schemeClr val="tx1"/>
                </a:solidFill>
              </a:rPr>
              <a:t>Herbel</a:t>
            </a:r>
            <a:endParaRPr lang="en-US" dirty="0">
              <a:solidFill>
                <a:schemeClr val="tx1"/>
              </a:solidFill>
            </a:endParaRPr>
          </a:p>
        </p:txBody>
      </p:sp>
      <p:pic>
        <p:nvPicPr>
          <p:cNvPr id="4" name="Picture 3">
            <a:extLst>
              <a:ext uri="{FF2B5EF4-FFF2-40B4-BE49-F238E27FC236}">
                <a16:creationId xmlns:a16="http://schemas.microsoft.com/office/drawing/2014/main" id="{A4F6BCC3-6F89-4884-A038-9EBC3CF7E383}"/>
              </a:ext>
            </a:extLst>
          </p:cNvPr>
          <p:cNvPicPr>
            <a:picLocks noChangeAspect="1"/>
          </p:cNvPicPr>
          <p:nvPr/>
        </p:nvPicPr>
        <p:blipFill rotWithShape="1">
          <a:blip r:embed="rId3"/>
          <a:srcRect l="13127" r="33031" b="2"/>
          <a:stretch/>
        </p:blipFill>
        <p:spPr>
          <a:xfrm>
            <a:off x="20" y="1225106"/>
            <a:ext cx="4059915" cy="3788958"/>
          </a:xfrm>
          <a:prstGeom prst="rect">
            <a:avLst/>
          </a:prstGeom>
        </p:spPr>
      </p:pic>
    </p:spTree>
    <p:extLst>
      <p:ext uri="{BB962C8B-B14F-4D97-AF65-F5344CB8AC3E}">
        <p14:creationId xmlns:p14="http://schemas.microsoft.com/office/powerpoint/2010/main" val="60924062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31D225-73B6-7644-92EE-8A5CEF3F5DB5}"/>
              </a:ext>
            </a:extLst>
          </p:cNvPr>
          <p:cNvSpPr>
            <a:spLocks noGrp="1"/>
          </p:cNvSpPr>
          <p:nvPr>
            <p:ph type="title"/>
          </p:nvPr>
        </p:nvSpPr>
        <p:spPr/>
        <p:txBody>
          <a:bodyPr/>
          <a:lstStyle/>
          <a:p>
            <a:r>
              <a:rPr lang="en-US" dirty="0"/>
              <a:t>Time Sweep's Algorithm</a:t>
            </a:r>
          </a:p>
        </p:txBody>
      </p:sp>
      <p:sp>
        <p:nvSpPr>
          <p:cNvPr id="5" name="TextBox 4">
            <a:extLst>
              <a:ext uri="{FF2B5EF4-FFF2-40B4-BE49-F238E27FC236}">
                <a16:creationId xmlns:a16="http://schemas.microsoft.com/office/drawing/2014/main" id="{F5F71D35-F6BA-604B-93CB-4D5EA58C4463}"/>
              </a:ext>
            </a:extLst>
          </p:cNvPr>
          <p:cNvSpPr txBox="1"/>
          <p:nvPr/>
        </p:nvSpPr>
        <p:spPr>
          <a:xfrm>
            <a:off x="1219200" y="2822713"/>
            <a:ext cx="1762539" cy="369332"/>
          </a:xfrm>
          <a:prstGeom prst="rect">
            <a:avLst/>
          </a:prstGeom>
          <a:noFill/>
        </p:spPr>
        <p:txBody>
          <a:bodyPr wrap="square" rtlCol="0">
            <a:spAutoFit/>
          </a:bodyPr>
          <a:lstStyle/>
          <a:p>
            <a:pPr algn="ctr"/>
            <a:r>
              <a:rPr lang="en-US" dirty="0"/>
              <a:t>Build Stream</a:t>
            </a:r>
          </a:p>
        </p:txBody>
      </p:sp>
      <p:sp>
        <p:nvSpPr>
          <p:cNvPr id="6" name="TextBox 5">
            <a:extLst>
              <a:ext uri="{FF2B5EF4-FFF2-40B4-BE49-F238E27FC236}">
                <a16:creationId xmlns:a16="http://schemas.microsoft.com/office/drawing/2014/main" id="{E356A111-F84B-E94D-B103-D45C84E4177D}"/>
              </a:ext>
            </a:extLst>
          </p:cNvPr>
          <p:cNvSpPr txBox="1"/>
          <p:nvPr/>
        </p:nvSpPr>
        <p:spPr>
          <a:xfrm>
            <a:off x="3790122" y="2822713"/>
            <a:ext cx="1762539" cy="369332"/>
          </a:xfrm>
          <a:prstGeom prst="rect">
            <a:avLst/>
          </a:prstGeom>
          <a:noFill/>
        </p:spPr>
        <p:txBody>
          <a:bodyPr wrap="square" rtlCol="0">
            <a:spAutoFit/>
          </a:bodyPr>
          <a:lstStyle/>
          <a:p>
            <a:pPr algn="ctr"/>
            <a:r>
              <a:rPr lang="en-US" dirty="0"/>
              <a:t>Probe Stream</a:t>
            </a:r>
          </a:p>
        </p:txBody>
      </p:sp>
      <p:sp>
        <p:nvSpPr>
          <p:cNvPr id="7" name="TextBox 6">
            <a:extLst>
              <a:ext uri="{FF2B5EF4-FFF2-40B4-BE49-F238E27FC236}">
                <a16:creationId xmlns:a16="http://schemas.microsoft.com/office/drawing/2014/main" id="{728363A1-B411-D94D-B435-F24F300899F2}"/>
              </a:ext>
            </a:extLst>
          </p:cNvPr>
          <p:cNvSpPr txBox="1"/>
          <p:nvPr/>
        </p:nvSpPr>
        <p:spPr>
          <a:xfrm>
            <a:off x="6361044" y="2822713"/>
            <a:ext cx="1762539" cy="369332"/>
          </a:xfrm>
          <a:prstGeom prst="rect">
            <a:avLst/>
          </a:prstGeom>
          <a:noFill/>
        </p:spPr>
        <p:txBody>
          <a:bodyPr wrap="square" rtlCol="0">
            <a:spAutoFit/>
          </a:bodyPr>
          <a:lstStyle/>
          <a:p>
            <a:pPr algn="ctr"/>
            <a:r>
              <a:rPr lang="en-US" dirty="0"/>
              <a:t>Build Memory</a:t>
            </a:r>
          </a:p>
        </p:txBody>
      </p:sp>
      <p:sp>
        <p:nvSpPr>
          <p:cNvPr id="8" name="TextBox 7">
            <a:extLst>
              <a:ext uri="{FF2B5EF4-FFF2-40B4-BE49-F238E27FC236}">
                <a16:creationId xmlns:a16="http://schemas.microsoft.com/office/drawing/2014/main" id="{10E19187-3A4A-924C-BA7C-20AFC0148823}"/>
              </a:ext>
            </a:extLst>
          </p:cNvPr>
          <p:cNvSpPr txBox="1"/>
          <p:nvPr/>
        </p:nvSpPr>
        <p:spPr>
          <a:xfrm>
            <a:off x="8931966" y="2822713"/>
            <a:ext cx="1762539" cy="369332"/>
          </a:xfrm>
          <a:prstGeom prst="rect">
            <a:avLst/>
          </a:prstGeom>
          <a:noFill/>
        </p:spPr>
        <p:txBody>
          <a:bodyPr wrap="square" rtlCol="0">
            <a:spAutoFit/>
          </a:bodyPr>
          <a:lstStyle/>
          <a:p>
            <a:pPr algn="ctr"/>
            <a:r>
              <a:rPr lang="en-US" dirty="0"/>
              <a:t>Probe Memory</a:t>
            </a:r>
          </a:p>
        </p:txBody>
      </p:sp>
      <p:cxnSp>
        <p:nvCxnSpPr>
          <p:cNvPr id="10" name="Straight Connector 9">
            <a:extLst>
              <a:ext uri="{FF2B5EF4-FFF2-40B4-BE49-F238E27FC236}">
                <a16:creationId xmlns:a16="http://schemas.microsoft.com/office/drawing/2014/main" id="{21DAE5A9-4564-5249-A7F3-B4721078D195}"/>
              </a:ext>
            </a:extLst>
          </p:cNvPr>
          <p:cNvCxnSpPr/>
          <p:nvPr/>
        </p:nvCxnSpPr>
        <p:spPr>
          <a:xfrm>
            <a:off x="1398102" y="3697356"/>
            <a:ext cx="1285461" cy="0"/>
          </a:xfrm>
          <a:prstGeom prst="line">
            <a:avLst/>
          </a:prstGeom>
          <a:ln w="19050"/>
        </p:spPr>
        <p:style>
          <a:lnRef idx="1">
            <a:schemeClr val="accent1"/>
          </a:lnRef>
          <a:fillRef idx="0">
            <a:schemeClr val="accent1"/>
          </a:fillRef>
          <a:effectRef idx="0">
            <a:schemeClr val="accent1"/>
          </a:effectRef>
          <a:fontRef idx="minor">
            <a:schemeClr val="tx1"/>
          </a:fontRef>
        </p:style>
      </p:cxnSp>
      <p:cxnSp>
        <p:nvCxnSpPr>
          <p:cNvPr id="12" name="Straight Connector 11">
            <a:extLst>
              <a:ext uri="{FF2B5EF4-FFF2-40B4-BE49-F238E27FC236}">
                <a16:creationId xmlns:a16="http://schemas.microsoft.com/office/drawing/2014/main" id="{BC627B49-C181-6046-8B0E-F028B3C2A9CC}"/>
              </a:ext>
            </a:extLst>
          </p:cNvPr>
          <p:cNvCxnSpPr>
            <a:cxnSpLocks/>
          </p:cNvCxnSpPr>
          <p:nvPr/>
        </p:nvCxnSpPr>
        <p:spPr>
          <a:xfrm>
            <a:off x="1457738" y="4518991"/>
            <a:ext cx="1285461" cy="0"/>
          </a:xfrm>
          <a:prstGeom prst="line">
            <a:avLst/>
          </a:prstGeom>
          <a:ln w="25400"/>
        </p:spPr>
        <p:style>
          <a:lnRef idx="1">
            <a:schemeClr val="accent1"/>
          </a:lnRef>
          <a:fillRef idx="0">
            <a:schemeClr val="accent1"/>
          </a:fillRef>
          <a:effectRef idx="0">
            <a:schemeClr val="accent1"/>
          </a:effectRef>
          <a:fontRef idx="minor">
            <a:schemeClr val="tx1"/>
          </a:fontRef>
        </p:style>
      </p:cxnSp>
      <p:cxnSp>
        <p:nvCxnSpPr>
          <p:cNvPr id="14" name="Straight Connector 13">
            <a:extLst>
              <a:ext uri="{FF2B5EF4-FFF2-40B4-BE49-F238E27FC236}">
                <a16:creationId xmlns:a16="http://schemas.microsoft.com/office/drawing/2014/main" id="{73EA302A-902A-A64C-93D4-CFF96E34C24D}"/>
              </a:ext>
            </a:extLst>
          </p:cNvPr>
          <p:cNvCxnSpPr/>
          <p:nvPr/>
        </p:nvCxnSpPr>
        <p:spPr>
          <a:xfrm>
            <a:off x="4028659" y="3664226"/>
            <a:ext cx="1285461" cy="0"/>
          </a:xfrm>
          <a:prstGeom prst="line">
            <a:avLst/>
          </a:prstGeom>
          <a:ln w="19050"/>
        </p:spPr>
        <p:style>
          <a:lnRef idx="1">
            <a:schemeClr val="accent1"/>
          </a:lnRef>
          <a:fillRef idx="0">
            <a:schemeClr val="accent1"/>
          </a:fillRef>
          <a:effectRef idx="0">
            <a:schemeClr val="accent1"/>
          </a:effectRef>
          <a:fontRef idx="minor">
            <a:schemeClr val="tx1"/>
          </a:fontRef>
        </p:style>
      </p:cxnSp>
      <p:cxnSp>
        <p:nvCxnSpPr>
          <p:cNvPr id="15" name="Straight Connector 14">
            <a:extLst>
              <a:ext uri="{FF2B5EF4-FFF2-40B4-BE49-F238E27FC236}">
                <a16:creationId xmlns:a16="http://schemas.microsoft.com/office/drawing/2014/main" id="{49A914BD-F50C-8A44-AE76-B3E4867E3351}"/>
              </a:ext>
            </a:extLst>
          </p:cNvPr>
          <p:cNvCxnSpPr>
            <a:cxnSpLocks/>
          </p:cNvCxnSpPr>
          <p:nvPr/>
        </p:nvCxnSpPr>
        <p:spPr>
          <a:xfrm>
            <a:off x="4028659" y="4518991"/>
            <a:ext cx="1285461" cy="0"/>
          </a:xfrm>
          <a:prstGeom prst="line">
            <a:avLst/>
          </a:prstGeom>
          <a:ln w="25400"/>
        </p:spPr>
        <p:style>
          <a:lnRef idx="1">
            <a:schemeClr val="accent1"/>
          </a:lnRef>
          <a:fillRef idx="0">
            <a:schemeClr val="accent1"/>
          </a:fillRef>
          <a:effectRef idx="0">
            <a:schemeClr val="accent1"/>
          </a:effectRef>
          <a:fontRef idx="minor">
            <a:schemeClr val="tx1"/>
          </a:fontRef>
        </p:style>
      </p:cxnSp>
      <p:sp>
        <p:nvSpPr>
          <p:cNvPr id="16" name="TextBox 15">
            <a:extLst>
              <a:ext uri="{FF2B5EF4-FFF2-40B4-BE49-F238E27FC236}">
                <a16:creationId xmlns:a16="http://schemas.microsoft.com/office/drawing/2014/main" id="{83A0D8D0-203D-EE46-9407-7C18AF13F973}"/>
              </a:ext>
            </a:extLst>
          </p:cNvPr>
          <p:cNvSpPr txBox="1"/>
          <p:nvPr/>
        </p:nvSpPr>
        <p:spPr>
          <a:xfrm>
            <a:off x="1219200" y="3258305"/>
            <a:ext cx="437322" cy="369332"/>
          </a:xfrm>
          <a:prstGeom prst="rect">
            <a:avLst/>
          </a:prstGeom>
          <a:noFill/>
        </p:spPr>
        <p:txBody>
          <a:bodyPr wrap="square" rtlCol="0">
            <a:spAutoFit/>
          </a:bodyPr>
          <a:lstStyle/>
          <a:p>
            <a:r>
              <a:rPr lang="en-US" dirty="0"/>
              <a:t>1</a:t>
            </a:r>
          </a:p>
        </p:txBody>
      </p:sp>
      <p:sp>
        <p:nvSpPr>
          <p:cNvPr id="19" name="TextBox 18">
            <a:extLst>
              <a:ext uri="{FF2B5EF4-FFF2-40B4-BE49-F238E27FC236}">
                <a16:creationId xmlns:a16="http://schemas.microsoft.com/office/drawing/2014/main" id="{68A23124-DB34-3D42-9D01-6E0C3F82F270}"/>
              </a:ext>
            </a:extLst>
          </p:cNvPr>
          <p:cNvSpPr txBox="1"/>
          <p:nvPr/>
        </p:nvSpPr>
        <p:spPr>
          <a:xfrm>
            <a:off x="3892828" y="4106445"/>
            <a:ext cx="437322" cy="369332"/>
          </a:xfrm>
          <a:prstGeom prst="rect">
            <a:avLst/>
          </a:prstGeom>
          <a:noFill/>
        </p:spPr>
        <p:txBody>
          <a:bodyPr wrap="square" rtlCol="0">
            <a:spAutoFit/>
          </a:bodyPr>
          <a:lstStyle/>
          <a:p>
            <a:r>
              <a:rPr lang="en-US" dirty="0"/>
              <a:t>4</a:t>
            </a:r>
          </a:p>
        </p:txBody>
      </p:sp>
      <p:sp>
        <p:nvSpPr>
          <p:cNvPr id="20" name="TextBox 19">
            <a:extLst>
              <a:ext uri="{FF2B5EF4-FFF2-40B4-BE49-F238E27FC236}">
                <a16:creationId xmlns:a16="http://schemas.microsoft.com/office/drawing/2014/main" id="{C71D141E-4198-424C-B8A8-19B71B9CDF92}"/>
              </a:ext>
            </a:extLst>
          </p:cNvPr>
          <p:cNvSpPr txBox="1"/>
          <p:nvPr/>
        </p:nvSpPr>
        <p:spPr>
          <a:xfrm>
            <a:off x="1239078" y="4106445"/>
            <a:ext cx="437322" cy="369332"/>
          </a:xfrm>
          <a:prstGeom prst="rect">
            <a:avLst/>
          </a:prstGeom>
          <a:noFill/>
        </p:spPr>
        <p:txBody>
          <a:bodyPr wrap="square" rtlCol="0">
            <a:spAutoFit/>
          </a:bodyPr>
          <a:lstStyle/>
          <a:p>
            <a:r>
              <a:rPr lang="en-US" dirty="0"/>
              <a:t>2</a:t>
            </a:r>
          </a:p>
        </p:txBody>
      </p:sp>
      <p:sp>
        <p:nvSpPr>
          <p:cNvPr id="21" name="TextBox 20">
            <a:extLst>
              <a:ext uri="{FF2B5EF4-FFF2-40B4-BE49-F238E27FC236}">
                <a16:creationId xmlns:a16="http://schemas.microsoft.com/office/drawing/2014/main" id="{87C0B7BE-CCFD-8840-8FA5-3046C3C49C45}"/>
              </a:ext>
            </a:extLst>
          </p:cNvPr>
          <p:cNvSpPr txBox="1"/>
          <p:nvPr/>
        </p:nvSpPr>
        <p:spPr>
          <a:xfrm>
            <a:off x="5095459" y="4106445"/>
            <a:ext cx="437322" cy="369332"/>
          </a:xfrm>
          <a:prstGeom prst="rect">
            <a:avLst/>
          </a:prstGeom>
          <a:noFill/>
        </p:spPr>
        <p:txBody>
          <a:bodyPr wrap="square" rtlCol="0">
            <a:spAutoFit/>
          </a:bodyPr>
          <a:lstStyle/>
          <a:p>
            <a:r>
              <a:rPr lang="en-US" dirty="0"/>
              <a:t>5</a:t>
            </a:r>
          </a:p>
        </p:txBody>
      </p:sp>
      <p:sp>
        <p:nvSpPr>
          <p:cNvPr id="22" name="TextBox 21">
            <a:extLst>
              <a:ext uri="{FF2B5EF4-FFF2-40B4-BE49-F238E27FC236}">
                <a16:creationId xmlns:a16="http://schemas.microsoft.com/office/drawing/2014/main" id="{E2E9CC4E-7720-1549-86E8-D2FF84168DCA}"/>
              </a:ext>
            </a:extLst>
          </p:cNvPr>
          <p:cNvSpPr txBox="1"/>
          <p:nvPr/>
        </p:nvSpPr>
        <p:spPr>
          <a:xfrm>
            <a:off x="2524538" y="4106445"/>
            <a:ext cx="437322" cy="369332"/>
          </a:xfrm>
          <a:prstGeom prst="rect">
            <a:avLst/>
          </a:prstGeom>
          <a:noFill/>
        </p:spPr>
        <p:txBody>
          <a:bodyPr wrap="square" rtlCol="0">
            <a:spAutoFit/>
          </a:bodyPr>
          <a:lstStyle/>
          <a:p>
            <a:r>
              <a:rPr lang="en-US" dirty="0"/>
              <a:t>5</a:t>
            </a:r>
          </a:p>
        </p:txBody>
      </p:sp>
      <p:sp>
        <p:nvSpPr>
          <p:cNvPr id="23" name="TextBox 22">
            <a:extLst>
              <a:ext uri="{FF2B5EF4-FFF2-40B4-BE49-F238E27FC236}">
                <a16:creationId xmlns:a16="http://schemas.microsoft.com/office/drawing/2014/main" id="{B04969C0-9A3F-3343-A58A-546B51794F21}"/>
              </a:ext>
            </a:extLst>
          </p:cNvPr>
          <p:cNvSpPr txBox="1"/>
          <p:nvPr/>
        </p:nvSpPr>
        <p:spPr>
          <a:xfrm>
            <a:off x="2479814" y="3260035"/>
            <a:ext cx="437322" cy="369332"/>
          </a:xfrm>
          <a:prstGeom prst="rect">
            <a:avLst/>
          </a:prstGeom>
          <a:noFill/>
        </p:spPr>
        <p:txBody>
          <a:bodyPr wrap="square" rtlCol="0">
            <a:spAutoFit/>
          </a:bodyPr>
          <a:lstStyle/>
          <a:p>
            <a:r>
              <a:rPr lang="en-US" dirty="0"/>
              <a:t>3</a:t>
            </a:r>
          </a:p>
        </p:txBody>
      </p:sp>
      <p:sp>
        <p:nvSpPr>
          <p:cNvPr id="24" name="TextBox 23">
            <a:extLst>
              <a:ext uri="{FF2B5EF4-FFF2-40B4-BE49-F238E27FC236}">
                <a16:creationId xmlns:a16="http://schemas.microsoft.com/office/drawing/2014/main" id="{E97DB674-5AFF-0948-827F-B8ED1230947A}"/>
              </a:ext>
            </a:extLst>
          </p:cNvPr>
          <p:cNvSpPr txBox="1"/>
          <p:nvPr/>
        </p:nvSpPr>
        <p:spPr>
          <a:xfrm>
            <a:off x="3892828" y="3285675"/>
            <a:ext cx="437322" cy="369332"/>
          </a:xfrm>
          <a:prstGeom prst="rect">
            <a:avLst/>
          </a:prstGeom>
          <a:noFill/>
        </p:spPr>
        <p:txBody>
          <a:bodyPr wrap="square" rtlCol="0">
            <a:spAutoFit/>
          </a:bodyPr>
          <a:lstStyle/>
          <a:p>
            <a:r>
              <a:rPr lang="en-US" dirty="0"/>
              <a:t>2</a:t>
            </a:r>
          </a:p>
        </p:txBody>
      </p:sp>
      <p:sp>
        <p:nvSpPr>
          <p:cNvPr id="25" name="TextBox 24">
            <a:extLst>
              <a:ext uri="{FF2B5EF4-FFF2-40B4-BE49-F238E27FC236}">
                <a16:creationId xmlns:a16="http://schemas.microsoft.com/office/drawing/2014/main" id="{0B34DDB1-FCD4-E246-9618-AF4295B8992B}"/>
              </a:ext>
            </a:extLst>
          </p:cNvPr>
          <p:cNvSpPr txBox="1"/>
          <p:nvPr/>
        </p:nvSpPr>
        <p:spPr>
          <a:xfrm>
            <a:off x="5115339" y="3279913"/>
            <a:ext cx="437322" cy="369332"/>
          </a:xfrm>
          <a:prstGeom prst="rect">
            <a:avLst/>
          </a:prstGeom>
          <a:noFill/>
        </p:spPr>
        <p:txBody>
          <a:bodyPr wrap="square" rtlCol="0">
            <a:spAutoFit/>
          </a:bodyPr>
          <a:lstStyle/>
          <a:p>
            <a:r>
              <a:rPr lang="en-US" dirty="0"/>
              <a:t>4</a:t>
            </a:r>
          </a:p>
        </p:txBody>
      </p:sp>
      <p:pic>
        <p:nvPicPr>
          <p:cNvPr id="27" name="Picture 26" descr="Text&#10;&#10;Description automatically generated">
            <a:extLst>
              <a:ext uri="{FF2B5EF4-FFF2-40B4-BE49-F238E27FC236}">
                <a16:creationId xmlns:a16="http://schemas.microsoft.com/office/drawing/2014/main" id="{FFE8D33F-023F-074D-B86E-EF2680524508}"/>
              </a:ext>
            </a:extLst>
          </p:cNvPr>
          <p:cNvPicPr>
            <a:picLocks noChangeAspect="1"/>
          </p:cNvPicPr>
          <p:nvPr/>
        </p:nvPicPr>
        <p:blipFill>
          <a:blip r:embed="rId3"/>
          <a:stretch>
            <a:fillRect/>
          </a:stretch>
        </p:blipFill>
        <p:spPr>
          <a:xfrm>
            <a:off x="8030817" y="5998278"/>
            <a:ext cx="1587500" cy="825500"/>
          </a:xfrm>
          <a:prstGeom prst="rect">
            <a:avLst/>
          </a:prstGeom>
        </p:spPr>
      </p:pic>
      <p:sp>
        <p:nvSpPr>
          <p:cNvPr id="3" name="Right Arrow 2">
            <a:extLst>
              <a:ext uri="{FF2B5EF4-FFF2-40B4-BE49-F238E27FC236}">
                <a16:creationId xmlns:a16="http://schemas.microsoft.com/office/drawing/2014/main" id="{642223C2-E9A1-F446-AFCC-1FBAEC7244ED}"/>
              </a:ext>
            </a:extLst>
          </p:cNvPr>
          <p:cNvSpPr/>
          <p:nvPr/>
        </p:nvSpPr>
        <p:spPr>
          <a:xfrm>
            <a:off x="434011" y="3323847"/>
            <a:ext cx="649357" cy="28146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Right Arrow 25">
            <a:extLst>
              <a:ext uri="{FF2B5EF4-FFF2-40B4-BE49-F238E27FC236}">
                <a16:creationId xmlns:a16="http://schemas.microsoft.com/office/drawing/2014/main" id="{3BCFAC31-4B2A-3841-9229-6E57DF02FBFC}"/>
              </a:ext>
            </a:extLst>
          </p:cNvPr>
          <p:cNvSpPr/>
          <p:nvPr/>
        </p:nvSpPr>
        <p:spPr>
          <a:xfrm>
            <a:off x="3107639" y="3346173"/>
            <a:ext cx="649357" cy="28146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TextBox 27">
            <a:extLst>
              <a:ext uri="{FF2B5EF4-FFF2-40B4-BE49-F238E27FC236}">
                <a16:creationId xmlns:a16="http://schemas.microsoft.com/office/drawing/2014/main" id="{F0C38851-4AEF-4646-970C-79BF06B613A2}"/>
              </a:ext>
            </a:extLst>
          </p:cNvPr>
          <p:cNvSpPr txBox="1"/>
          <p:nvPr/>
        </p:nvSpPr>
        <p:spPr>
          <a:xfrm>
            <a:off x="9362661" y="6149418"/>
            <a:ext cx="2663688" cy="523220"/>
          </a:xfrm>
          <a:prstGeom prst="rect">
            <a:avLst/>
          </a:prstGeom>
          <a:noFill/>
        </p:spPr>
        <p:txBody>
          <a:bodyPr wrap="square" rtlCol="0">
            <a:spAutoFit/>
          </a:bodyPr>
          <a:lstStyle/>
          <a:p>
            <a:pPr fontAlgn="t"/>
            <a:r>
              <a:rPr lang="en-US" sz="1400" dirty="0">
                <a:solidFill>
                  <a:srgbClr val="000000"/>
                </a:solidFill>
                <a:latin typeface="Arial" panose="020B0604020202020204" pitchFamily="34" charset="0"/>
              </a:rPr>
              <a:t>Build Start &lt;= Probe Start and Build End &gt;= Probe End</a:t>
            </a:r>
            <a:endParaRPr lang="en-US" sz="1400" dirty="0"/>
          </a:p>
        </p:txBody>
      </p:sp>
      <p:sp>
        <p:nvSpPr>
          <p:cNvPr id="30" name="TextBox 29">
            <a:extLst>
              <a:ext uri="{FF2B5EF4-FFF2-40B4-BE49-F238E27FC236}">
                <a16:creationId xmlns:a16="http://schemas.microsoft.com/office/drawing/2014/main" id="{E72983A4-6C5B-5242-A630-D013D0813DA6}"/>
              </a:ext>
            </a:extLst>
          </p:cNvPr>
          <p:cNvSpPr txBox="1"/>
          <p:nvPr/>
        </p:nvSpPr>
        <p:spPr>
          <a:xfrm>
            <a:off x="1398102" y="4969565"/>
            <a:ext cx="1777448" cy="371061"/>
          </a:xfrm>
          <a:prstGeom prst="rect">
            <a:avLst/>
          </a:prstGeom>
          <a:noFill/>
        </p:spPr>
        <p:txBody>
          <a:bodyPr wrap="square" rtlCol="0">
            <a:spAutoFit/>
          </a:bodyPr>
          <a:lstStyle/>
          <a:p>
            <a:r>
              <a:rPr lang="en-US" dirty="0"/>
              <a:t>Results</a:t>
            </a:r>
          </a:p>
        </p:txBody>
      </p:sp>
    </p:spTree>
    <p:extLst>
      <p:ext uri="{BB962C8B-B14F-4D97-AF65-F5344CB8AC3E}">
        <p14:creationId xmlns:p14="http://schemas.microsoft.com/office/powerpoint/2010/main" val="209567979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31D225-73B6-7644-92EE-8A5CEF3F5DB5}"/>
              </a:ext>
            </a:extLst>
          </p:cNvPr>
          <p:cNvSpPr>
            <a:spLocks noGrp="1"/>
          </p:cNvSpPr>
          <p:nvPr>
            <p:ph type="title"/>
          </p:nvPr>
        </p:nvSpPr>
        <p:spPr/>
        <p:txBody>
          <a:bodyPr/>
          <a:lstStyle/>
          <a:p>
            <a:r>
              <a:rPr lang="en-US" dirty="0"/>
              <a:t>Time Sweep's Algorithm</a:t>
            </a:r>
          </a:p>
        </p:txBody>
      </p:sp>
      <p:sp>
        <p:nvSpPr>
          <p:cNvPr id="5" name="TextBox 4">
            <a:extLst>
              <a:ext uri="{FF2B5EF4-FFF2-40B4-BE49-F238E27FC236}">
                <a16:creationId xmlns:a16="http://schemas.microsoft.com/office/drawing/2014/main" id="{F5F71D35-F6BA-604B-93CB-4D5EA58C4463}"/>
              </a:ext>
            </a:extLst>
          </p:cNvPr>
          <p:cNvSpPr txBox="1"/>
          <p:nvPr/>
        </p:nvSpPr>
        <p:spPr>
          <a:xfrm>
            <a:off x="1219200" y="2822713"/>
            <a:ext cx="1762539" cy="369332"/>
          </a:xfrm>
          <a:prstGeom prst="rect">
            <a:avLst/>
          </a:prstGeom>
          <a:noFill/>
        </p:spPr>
        <p:txBody>
          <a:bodyPr wrap="square" rtlCol="0">
            <a:spAutoFit/>
          </a:bodyPr>
          <a:lstStyle/>
          <a:p>
            <a:pPr algn="ctr"/>
            <a:r>
              <a:rPr lang="en-US" dirty="0"/>
              <a:t>Build Stream</a:t>
            </a:r>
          </a:p>
        </p:txBody>
      </p:sp>
      <p:sp>
        <p:nvSpPr>
          <p:cNvPr id="6" name="TextBox 5">
            <a:extLst>
              <a:ext uri="{FF2B5EF4-FFF2-40B4-BE49-F238E27FC236}">
                <a16:creationId xmlns:a16="http://schemas.microsoft.com/office/drawing/2014/main" id="{E356A111-F84B-E94D-B103-D45C84E4177D}"/>
              </a:ext>
            </a:extLst>
          </p:cNvPr>
          <p:cNvSpPr txBox="1"/>
          <p:nvPr/>
        </p:nvSpPr>
        <p:spPr>
          <a:xfrm>
            <a:off x="3790122" y="2822713"/>
            <a:ext cx="1762539" cy="369332"/>
          </a:xfrm>
          <a:prstGeom prst="rect">
            <a:avLst/>
          </a:prstGeom>
          <a:noFill/>
        </p:spPr>
        <p:txBody>
          <a:bodyPr wrap="square" rtlCol="0">
            <a:spAutoFit/>
          </a:bodyPr>
          <a:lstStyle/>
          <a:p>
            <a:pPr algn="ctr"/>
            <a:r>
              <a:rPr lang="en-US" dirty="0"/>
              <a:t>Probe Stream</a:t>
            </a:r>
          </a:p>
        </p:txBody>
      </p:sp>
      <p:sp>
        <p:nvSpPr>
          <p:cNvPr id="7" name="TextBox 6">
            <a:extLst>
              <a:ext uri="{FF2B5EF4-FFF2-40B4-BE49-F238E27FC236}">
                <a16:creationId xmlns:a16="http://schemas.microsoft.com/office/drawing/2014/main" id="{728363A1-B411-D94D-B435-F24F300899F2}"/>
              </a:ext>
            </a:extLst>
          </p:cNvPr>
          <p:cNvSpPr txBox="1"/>
          <p:nvPr/>
        </p:nvSpPr>
        <p:spPr>
          <a:xfrm>
            <a:off x="6361044" y="2822713"/>
            <a:ext cx="1762539" cy="369332"/>
          </a:xfrm>
          <a:prstGeom prst="rect">
            <a:avLst/>
          </a:prstGeom>
          <a:noFill/>
        </p:spPr>
        <p:txBody>
          <a:bodyPr wrap="square" rtlCol="0">
            <a:spAutoFit/>
          </a:bodyPr>
          <a:lstStyle/>
          <a:p>
            <a:pPr algn="ctr"/>
            <a:r>
              <a:rPr lang="en-US" dirty="0"/>
              <a:t>Build Memory</a:t>
            </a:r>
          </a:p>
        </p:txBody>
      </p:sp>
      <p:sp>
        <p:nvSpPr>
          <p:cNvPr id="8" name="TextBox 7">
            <a:extLst>
              <a:ext uri="{FF2B5EF4-FFF2-40B4-BE49-F238E27FC236}">
                <a16:creationId xmlns:a16="http://schemas.microsoft.com/office/drawing/2014/main" id="{10E19187-3A4A-924C-BA7C-20AFC0148823}"/>
              </a:ext>
            </a:extLst>
          </p:cNvPr>
          <p:cNvSpPr txBox="1"/>
          <p:nvPr/>
        </p:nvSpPr>
        <p:spPr>
          <a:xfrm>
            <a:off x="8931966" y="2822713"/>
            <a:ext cx="1762539" cy="369332"/>
          </a:xfrm>
          <a:prstGeom prst="rect">
            <a:avLst/>
          </a:prstGeom>
          <a:noFill/>
        </p:spPr>
        <p:txBody>
          <a:bodyPr wrap="square" rtlCol="0">
            <a:spAutoFit/>
          </a:bodyPr>
          <a:lstStyle/>
          <a:p>
            <a:pPr algn="ctr"/>
            <a:r>
              <a:rPr lang="en-US" dirty="0"/>
              <a:t>Probe Memory</a:t>
            </a:r>
          </a:p>
        </p:txBody>
      </p:sp>
      <p:cxnSp>
        <p:nvCxnSpPr>
          <p:cNvPr id="10" name="Straight Connector 9">
            <a:extLst>
              <a:ext uri="{FF2B5EF4-FFF2-40B4-BE49-F238E27FC236}">
                <a16:creationId xmlns:a16="http://schemas.microsoft.com/office/drawing/2014/main" id="{21DAE5A9-4564-5249-A7F3-B4721078D195}"/>
              </a:ext>
            </a:extLst>
          </p:cNvPr>
          <p:cNvCxnSpPr/>
          <p:nvPr/>
        </p:nvCxnSpPr>
        <p:spPr>
          <a:xfrm>
            <a:off x="1398102" y="3697356"/>
            <a:ext cx="1285461" cy="0"/>
          </a:xfrm>
          <a:prstGeom prst="line">
            <a:avLst/>
          </a:prstGeom>
          <a:ln w="19050"/>
        </p:spPr>
        <p:style>
          <a:lnRef idx="1">
            <a:schemeClr val="accent1"/>
          </a:lnRef>
          <a:fillRef idx="0">
            <a:schemeClr val="accent1"/>
          </a:fillRef>
          <a:effectRef idx="0">
            <a:schemeClr val="accent1"/>
          </a:effectRef>
          <a:fontRef idx="minor">
            <a:schemeClr val="tx1"/>
          </a:fontRef>
        </p:style>
      </p:cxnSp>
      <p:cxnSp>
        <p:nvCxnSpPr>
          <p:cNvPr id="12" name="Straight Connector 11">
            <a:extLst>
              <a:ext uri="{FF2B5EF4-FFF2-40B4-BE49-F238E27FC236}">
                <a16:creationId xmlns:a16="http://schemas.microsoft.com/office/drawing/2014/main" id="{BC627B49-C181-6046-8B0E-F028B3C2A9CC}"/>
              </a:ext>
            </a:extLst>
          </p:cNvPr>
          <p:cNvCxnSpPr>
            <a:cxnSpLocks/>
          </p:cNvCxnSpPr>
          <p:nvPr/>
        </p:nvCxnSpPr>
        <p:spPr>
          <a:xfrm>
            <a:off x="1457738" y="4518991"/>
            <a:ext cx="1285461" cy="0"/>
          </a:xfrm>
          <a:prstGeom prst="line">
            <a:avLst/>
          </a:prstGeom>
          <a:ln w="25400"/>
        </p:spPr>
        <p:style>
          <a:lnRef idx="1">
            <a:schemeClr val="accent1"/>
          </a:lnRef>
          <a:fillRef idx="0">
            <a:schemeClr val="accent1"/>
          </a:fillRef>
          <a:effectRef idx="0">
            <a:schemeClr val="accent1"/>
          </a:effectRef>
          <a:fontRef idx="minor">
            <a:schemeClr val="tx1"/>
          </a:fontRef>
        </p:style>
      </p:cxnSp>
      <p:cxnSp>
        <p:nvCxnSpPr>
          <p:cNvPr id="14" name="Straight Connector 13">
            <a:extLst>
              <a:ext uri="{FF2B5EF4-FFF2-40B4-BE49-F238E27FC236}">
                <a16:creationId xmlns:a16="http://schemas.microsoft.com/office/drawing/2014/main" id="{73EA302A-902A-A64C-93D4-CFF96E34C24D}"/>
              </a:ext>
            </a:extLst>
          </p:cNvPr>
          <p:cNvCxnSpPr/>
          <p:nvPr/>
        </p:nvCxnSpPr>
        <p:spPr>
          <a:xfrm>
            <a:off x="4028659" y="3664226"/>
            <a:ext cx="1285461" cy="0"/>
          </a:xfrm>
          <a:prstGeom prst="line">
            <a:avLst/>
          </a:prstGeom>
          <a:ln w="19050"/>
        </p:spPr>
        <p:style>
          <a:lnRef idx="1">
            <a:schemeClr val="accent1"/>
          </a:lnRef>
          <a:fillRef idx="0">
            <a:schemeClr val="accent1"/>
          </a:fillRef>
          <a:effectRef idx="0">
            <a:schemeClr val="accent1"/>
          </a:effectRef>
          <a:fontRef idx="minor">
            <a:schemeClr val="tx1"/>
          </a:fontRef>
        </p:style>
      </p:cxnSp>
      <p:cxnSp>
        <p:nvCxnSpPr>
          <p:cNvPr id="15" name="Straight Connector 14">
            <a:extLst>
              <a:ext uri="{FF2B5EF4-FFF2-40B4-BE49-F238E27FC236}">
                <a16:creationId xmlns:a16="http://schemas.microsoft.com/office/drawing/2014/main" id="{49A914BD-F50C-8A44-AE76-B3E4867E3351}"/>
              </a:ext>
            </a:extLst>
          </p:cNvPr>
          <p:cNvCxnSpPr>
            <a:cxnSpLocks/>
          </p:cNvCxnSpPr>
          <p:nvPr/>
        </p:nvCxnSpPr>
        <p:spPr>
          <a:xfrm>
            <a:off x="4028659" y="4518991"/>
            <a:ext cx="1285461" cy="0"/>
          </a:xfrm>
          <a:prstGeom prst="line">
            <a:avLst/>
          </a:prstGeom>
          <a:ln w="25400"/>
        </p:spPr>
        <p:style>
          <a:lnRef idx="1">
            <a:schemeClr val="accent1"/>
          </a:lnRef>
          <a:fillRef idx="0">
            <a:schemeClr val="accent1"/>
          </a:fillRef>
          <a:effectRef idx="0">
            <a:schemeClr val="accent1"/>
          </a:effectRef>
          <a:fontRef idx="minor">
            <a:schemeClr val="tx1"/>
          </a:fontRef>
        </p:style>
      </p:cxnSp>
      <p:sp>
        <p:nvSpPr>
          <p:cNvPr id="16" name="TextBox 15">
            <a:extLst>
              <a:ext uri="{FF2B5EF4-FFF2-40B4-BE49-F238E27FC236}">
                <a16:creationId xmlns:a16="http://schemas.microsoft.com/office/drawing/2014/main" id="{83A0D8D0-203D-EE46-9407-7C18AF13F973}"/>
              </a:ext>
            </a:extLst>
          </p:cNvPr>
          <p:cNvSpPr txBox="1"/>
          <p:nvPr/>
        </p:nvSpPr>
        <p:spPr>
          <a:xfrm>
            <a:off x="1219200" y="3258305"/>
            <a:ext cx="437322" cy="369332"/>
          </a:xfrm>
          <a:prstGeom prst="rect">
            <a:avLst/>
          </a:prstGeom>
          <a:noFill/>
        </p:spPr>
        <p:txBody>
          <a:bodyPr wrap="square" rtlCol="0">
            <a:spAutoFit/>
          </a:bodyPr>
          <a:lstStyle/>
          <a:p>
            <a:r>
              <a:rPr lang="en-US" dirty="0"/>
              <a:t>1</a:t>
            </a:r>
          </a:p>
        </p:txBody>
      </p:sp>
      <p:sp>
        <p:nvSpPr>
          <p:cNvPr id="19" name="TextBox 18">
            <a:extLst>
              <a:ext uri="{FF2B5EF4-FFF2-40B4-BE49-F238E27FC236}">
                <a16:creationId xmlns:a16="http://schemas.microsoft.com/office/drawing/2014/main" id="{68A23124-DB34-3D42-9D01-6E0C3F82F270}"/>
              </a:ext>
            </a:extLst>
          </p:cNvPr>
          <p:cNvSpPr txBox="1"/>
          <p:nvPr/>
        </p:nvSpPr>
        <p:spPr>
          <a:xfrm>
            <a:off x="3892828" y="4106445"/>
            <a:ext cx="437322" cy="369332"/>
          </a:xfrm>
          <a:prstGeom prst="rect">
            <a:avLst/>
          </a:prstGeom>
          <a:noFill/>
        </p:spPr>
        <p:txBody>
          <a:bodyPr wrap="square" rtlCol="0">
            <a:spAutoFit/>
          </a:bodyPr>
          <a:lstStyle/>
          <a:p>
            <a:r>
              <a:rPr lang="en-US" dirty="0"/>
              <a:t>4</a:t>
            </a:r>
          </a:p>
        </p:txBody>
      </p:sp>
      <p:sp>
        <p:nvSpPr>
          <p:cNvPr id="20" name="TextBox 19">
            <a:extLst>
              <a:ext uri="{FF2B5EF4-FFF2-40B4-BE49-F238E27FC236}">
                <a16:creationId xmlns:a16="http://schemas.microsoft.com/office/drawing/2014/main" id="{C71D141E-4198-424C-B8A8-19B71B9CDF92}"/>
              </a:ext>
            </a:extLst>
          </p:cNvPr>
          <p:cNvSpPr txBox="1"/>
          <p:nvPr/>
        </p:nvSpPr>
        <p:spPr>
          <a:xfrm>
            <a:off x="1239078" y="4106445"/>
            <a:ext cx="437322" cy="369332"/>
          </a:xfrm>
          <a:prstGeom prst="rect">
            <a:avLst/>
          </a:prstGeom>
          <a:noFill/>
        </p:spPr>
        <p:txBody>
          <a:bodyPr wrap="square" rtlCol="0">
            <a:spAutoFit/>
          </a:bodyPr>
          <a:lstStyle/>
          <a:p>
            <a:r>
              <a:rPr lang="en-US" dirty="0"/>
              <a:t>2</a:t>
            </a:r>
          </a:p>
        </p:txBody>
      </p:sp>
      <p:sp>
        <p:nvSpPr>
          <p:cNvPr id="21" name="TextBox 20">
            <a:extLst>
              <a:ext uri="{FF2B5EF4-FFF2-40B4-BE49-F238E27FC236}">
                <a16:creationId xmlns:a16="http://schemas.microsoft.com/office/drawing/2014/main" id="{87C0B7BE-CCFD-8840-8FA5-3046C3C49C45}"/>
              </a:ext>
            </a:extLst>
          </p:cNvPr>
          <p:cNvSpPr txBox="1"/>
          <p:nvPr/>
        </p:nvSpPr>
        <p:spPr>
          <a:xfrm>
            <a:off x="5095459" y="4106445"/>
            <a:ext cx="437322" cy="369332"/>
          </a:xfrm>
          <a:prstGeom prst="rect">
            <a:avLst/>
          </a:prstGeom>
          <a:noFill/>
        </p:spPr>
        <p:txBody>
          <a:bodyPr wrap="square" rtlCol="0">
            <a:spAutoFit/>
          </a:bodyPr>
          <a:lstStyle/>
          <a:p>
            <a:r>
              <a:rPr lang="en-US" dirty="0"/>
              <a:t>5</a:t>
            </a:r>
          </a:p>
        </p:txBody>
      </p:sp>
      <p:sp>
        <p:nvSpPr>
          <p:cNvPr id="22" name="TextBox 21">
            <a:extLst>
              <a:ext uri="{FF2B5EF4-FFF2-40B4-BE49-F238E27FC236}">
                <a16:creationId xmlns:a16="http://schemas.microsoft.com/office/drawing/2014/main" id="{E2E9CC4E-7720-1549-86E8-D2FF84168DCA}"/>
              </a:ext>
            </a:extLst>
          </p:cNvPr>
          <p:cNvSpPr txBox="1"/>
          <p:nvPr/>
        </p:nvSpPr>
        <p:spPr>
          <a:xfrm>
            <a:off x="2524538" y="4106445"/>
            <a:ext cx="437322" cy="369332"/>
          </a:xfrm>
          <a:prstGeom prst="rect">
            <a:avLst/>
          </a:prstGeom>
          <a:noFill/>
        </p:spPr>
        <p:txBody>
          <a:bodyPr wrap="square" rtlCol="0">
            <a:spAutoFit/>
          </a:bodyPr>
          <a:lstStyle/>
          <a:p>
            <a:r>
              <a:rPr lang="en-US" dirty="0"/>
              <a:t>5</a:t>
            </a:r>
          </a:p>
        </p:txBody>
      </p:sp>
      <p:sp>
        <p:nvSpPr>
          <p:cNvPr id="23" name="TextBox 22">
            <a:extLst>
              <a:ext uri="{FF2B5EF4-FFF2-40B4-BE49-F238E27FC236}">
                <a16:creationId xmlns:a16="http://schemas.microsoft.com/office/drawing/2014/main" id="{B04969C0-9A3F-3343-A58A-546B51794F21}"/>
              </a:ext>
            </a:extLst>
          </p:cNvPr>
          <p:cNvSpPr txBox="1"/>
          <p:nvPr/>
        </p:nvSpPr>
        <p:spPr>
          <a:xfrm>
            <a:off x="2479814" y="3260035"/>
            <a:ext cx="437322" cy="369332"/>
          </a:xfrm>
          <a:prstGeom prst="rect">
            <a:avLst/>
          </a:prstGeom>
          <a:noFill/>
        </p:spPr>
        <p:txBody>
          <a:bodyPr wrap="square" rtlCol="0">
            <a:spAutoFit/>
          </a:bodyPr>
          <a:lstStyle/>
          <a:p>
            <a:r>
              <a:rPr lang="en-US" dirty="0"/>
              <a:t>3</a:t>
            </a:r>
          </a:p>
        </p:txBody>
      </p:sp>
      <p:sp>
        <p:nvSpPr>
          <p:cNvPr id="24" name="TextBox 23">
            <a:extLst>
              <a:ext uri="{FF2B5EF4-FFF2-40B4-BE49-F238E27FC236}">
                <a16:creationId xmlns:a16="http://schemas.microsoft.com/office/drawing/2014/main" id="{E97DB674-5AFF-0948-827F-B8ED1230947A}"/>
              </a:ext>
            </a:extLst>
          </p:cNvPr>
          <p:cNvSpPr txBox="1"/>
          <p:nvPr/>
        </p:nvSpPr>
        <p:spPr>
          <a:xfrm>
            <a:off x="3892828" y="3285675"/>
            <a:ext cx="437322" cy="369332"/>
          </a:xfrm>
          <a:prstGeom prst="rect">
            <a:avLst/>
          </a:prstGeom>
          <a:noFill/>
        </p:spPr>
        <p:txBody>
          <a:bodyPr wrap="square" rtlCol="0">
            <a:spAutoFit/>
          </a:bodyPr>
          <a:lstStyle/>
          <a:p>
            <a:r>
              <a:rPr lang="en-US" dirty="0"/>
              <a:t>2</a:t>
            </a:r>
          </a:p>
        </p:txBody>
      </p:sp>
      <p:sp>
        <p:nvSpPr>
          <p:cNvPr id="25" name="TextBox 24">
            <a:extLst>
              <a:ext uri="{FF2B5EF4-FFF2-40B4-BE49-F238E27FC236}">
                <a16:creationId xmlns:a16="http://schemas.microsoft.com/office/drawing/2014/main" id="{0B34DDB1-FCD4-E246-9618-AF4295B8992B}"/>
              </a:ext>
            </a:extLst>
          </p:cNvPr>
          <p:cNvSpPr txBox="1"/>
          <p:nvPr/>
        </p:nvSpPr>
        <p:spPr>
          <a:xfrm>
            <a:off x="5115339" y="3279913"/>
            <a:ext cx="437322" cy="369332"/>
          </a:xfrm>
          <a:prstGeom prst="rect">
            <a:avLst/>
          </a:prstGeom>
          <a:noFill/>
        </p:spPr>
        <p:txBody>
          <a:bodyPr wrap="square" rtlCol="0">
            <a:spAutoFit/>
          </a:bodyPr>
          <a:lstStyle/>
          <a:p>
            <a:r>
              <a:rPr lang="en-US" dirty="0"/>
              <a:t>4</a:t>
            </a:r>
          </a:p>
        </p:txBody>
      </p:sp>
      <p:sp>
        <p:nvSpPr>
          <p:cNvPr id="3" name="Right Arrow 2">
            <a:extLst>
              <a:ext uri="{FF2B5EF4-FFF2-40B4-BE49-F238E27FC236}">
                <a16:creationId xmlns:a16="http://schemas.microsoft.com/office/drawing/2014/main" id="{642223C2-E9A1-F446-AFCC-1FBAEC7244ED}"/>
              </a:ext>
            </a:extLst>
          </p:cNvPr>
          <p:cNvSpPr/>
          <p:nvPr/>
        </p:nvSpPr>
        <p:spPr>
          <a:xfrm>
            <a:off x="434011" y="3323847"/>
            <a:ext cx="649357" cy="28146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Right Arrow 25">
            <a:extLst>
              <a:ext uri="{FF2B5EF4-FFF2-40B4-BE49-F238E27FC236}">
                <a16:creationId xmlns:a16="http://schemas.microsoft.com/office/drawing/2014/main" id="{3BCFAC31-4B2A-3841-9229-6E57DF02FBFC}"/>
              </a:ext>
            </a:extLst>
          </p:cNvPr>
          <p:cNvSpPr/>
          <p:nvPr/>
        </p:nvSpPr>
        <p:spPr>
          <a:xfrm>
            <a:off x="3107639" y="3346173"/>
            <a:ext cx="649357" cy="28146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8" name="Straight Connector 27">
            <a:extLst>
              <a:ext uri="{FF2B5EF4-FFF2-40B4-BE49-F238E27FC236}">
                <a16:creationId xmlns:a16="http://schemas.microsoft.com/office/drawing/2014/main" id="{2209401C-F66E-914D-88CF-FB94E4ED95F3}"/>
              </a:ext>
            </a:extLst>
          </p:cNvPr>
          <p:cNvCxnSpPr/>
          <p:nvPr/>
        </p:nvCxnSpPr>
        <p:spPr>
          <a:xfrm>
            <a:off x="6604549" y="3695626"/>
            <a:ext cx="1285461" cy="0"/>
          </a:xfrm>
          <a:prstGeom prst="line">
            <a:avLst/>
          </a:prstGeom>
          <a:ln w="19050"/>
        </p:spPr>
        <p:style>
          <a:lnRef idx="1">
            <a:schemeClr val="accent1"/>
          </a:lnRef>
          <a:fillRef idx="0">
            <a:schemeClr val="accent1"/>
          </a:fillRef>
          <a:effectRef idx="0">
            <a:schemeClr val="accent1"/>
          </a:effectRef>
          <a:fontRef idx="minor">
            <a:schemeClr val="tx1"/>
          </a:fontRef>
        </p:style>
      </p:cxnSp>
      <p:sp>
        <p:nvSpPr>
          <p:cNvPr id="29" name="TextBox 28">
            <a:extLst>
              <a:ext uri="{FF2B5EF4-FFF2-40B4-BE49-F238E27FC236}">
                <a16:creationId xmlns:a16="http://schemas.microsoft.com/office/drawing/2014/main" id="{DA0998A2-5BFD-774D-BD62-316403748AB5}"/>
              </a:ext>
            </a:extLst>
          </p:cNvPr>
          <p:cNvSpPr txBox="1"/>
          <p:nvPr/>
        </p:nvSpPr>
        <p:spPr>
          <a:xfrm>
            <a:off x="6425647" y="3256575"/>
            <a:ext cx="437322" cy="369332"/>
          </a:xfrm>
          <a:prstGeom prst="rect">
            <a:avLst/>
          </a:prstGeom>
          <a:noFill/>
        </p:spPr>
        <p:txBody>
          <a:bodyPr wrap="square" rtlCol="0">
            <a:spAutoFit/>
          </a:bodyPr>
          <a:lstStyle/>
          <a:p>
            <a:r>
              <a:rPr lang="en-US" dirty="0"/>
              <a:t>1</a:t>
            </a:r>
          </a:p>
        </p:txBody>
      </p:sp>
      <p:sp>
        <p:nvSpPr>
          <p:cNvPr id="30" name="TextBox 29">
            <a:extLst>
              <a:ext uri="{FF2B5EF4-FFF2-40B4-BE49-F238E27FC236}">
                <a16:creationId xmlns:a16="http://schemas.microsoft.com/office/drawing/2014/main" id="{B2399EB6-CB61-BC4C-965F-4EA99FBE3E38}"/>
              </a:ext>
            </a:extLst>
          </p:cNvPr>
          <p:cNvSpPr txBox="1"/>
          <p:nvPr/>
        </p:nvSpPr>
        <p:spPr>
          <a:xfrm>
            <a:off x="7686261" y="3258305"/>
            <a:ext cx="437322" cy="369332"/>
          </a:xfrm>
          <a:prstGeom prst="rect">
            <a:avLst/>
          </a:prstGeom>
          <a:noFill/>
        </p:spPr>
        <p:txBody>
          <a:bodyPr wrap="square" rtlCol="0">
            <a:spAutoFit/>
          </a:bodyPr>
          <a:lstStyle/>
          <a:p>
            <a:r>
              <a:rPr lang="en-US" dirty="0"/>
              <a:t>3</a:t>
            </a:r>
          </a:p>
        </p:txBody>
      </p:sp>
      <p:pic>
        <p:nvPicPr>
          <p:cNvPr id="32" name="Picture 31" descr="Text&#10;&#10;Description automatically generated">
            <a:extLst>
              <a:ext uri="{FF2B5EF4-FFF2-40B4-BE49-F238E27FC236}">
                <a16:creationId xmlns:a16="http://schemas.microsoft.com/office/drawing/2014/main" id="{31EF78C1-0B64-0640-8BB2-78556C4443B6}"/>
              </a:ext>
            </a:extLst>
          </p:cNvPr>
          <p:cNvPicPr>
            <a:picLocks noChangeAspect="1"/>
          </p:cNvPicPr>
          <p:nvPr/>
        </p:nvPicPr>
        <p:blipFill>
          <a:blip r:embed="rId2"/>
          <a:stretch>
            <a:fillRect/>
          </a:stretch>
        </p:blipFill>
        <p:spPr>
          <a:xfrm>
            <a:off x="8030817" y="5998278"/>
            <a:ext cx="1587500" cy="825500"/>
          </a:xfrm>
          <a:prstGeom prst="rect">
            <a:avLst/>
          </a:prstGeom>
        </p:spPr>
      </p:pic>
      <p:sp>
        <p:nvSpPr>
          <p:cNvPr id="33" name="TextBox 32">
            <a:extLst>
              <a:ext uri="{FF2B5EF4-FFF2-40B4-BE49-F238E27FC236}">
                <a16:creationId xmlns:a16="http://schemas.microsoft.com/office/drawing/2014/main" id="{63C92208-2B4E-1D49-865F-E36B497E909F}"/>
              </a:ext>
            </a:extLst>
          </p:cNvPr>
          <p:cNvSpPr txBox="1"/>
          <p:nvPr/>
        </p:nvSpPr>
        <p:spPr>
          <a:xfrm>
            <a:off x="9362661" y="6149418"/>
            <a:ext cx="2663688" cy="523220"/>
          </a:xfrm>
          <a:prstGeom prst="rect">
            <a:avLst/>
          </a:prstGeom>
          <a:noFill/>
        </p:spPr>
        <p:txBody>
          <a:bodyPr wrap="square" rtlCol="0">
            <a:spAutoFit/>
          </a:bodyPr>
          <a:lstStyle/>
          <a:p>
            <a:pPr fontAlgn="t"/>
            <a:r>
              <a:rPr lang="en-US" sz="1400" dirty="0">
                <a:solidFill>
                  <a:srgbClr val="000000"/>
                </a:solidFill>
                <a:latin typeface="Arial" panose="020B0604020202020204" pitchFamily="34" charset="0"/>
              </a:rPr>
              <a:t>Build Start &lt;= Probe Start and Build End &gt;= Probe End</a:t>
            </a:r>
            <a:endParaRPr lang="en-US" sz="1400" dirty="0"/>
          </a:p>
        </p:txBody>
      </p:sp>
      <p:sp>
        <p:nvSpPr>
          <p:cNvPr id="35" name="TextBox 34">
            <a:extLst>
              <a:ext uri="{FF2B5EF4-FFF2-40B4-BE49-F238E27FC236}">
                <a16:creationId xmlns:a16="http://schemas.microsoft.com/office/drawing/2014/main" id="{17C651C2-D09C-314A-A9D3-1DF98611B761}"/>
              </a:ext>
            </a:extLst>
          </p:cNvPr>
          <p:cNvSpPr txBox="1"/>
          <p:nvPr/>
        </p:nvSpPr>
        <p:spPr>
          <a:xfrm>
            <a:off x="1398102" y="4969565"/>
            <a:ext cx="1777448" cy="371061"/>
          </a:xfrm>
          <a:prstGeom prst="rect">
            <a:avLst/>
          </a:prstGeom>
          <a:noFill/>
        </p:spPr>
        <p:txBody>
          <a:bodyPr wrap="square" rtlCol="0">
            <a:spAutoFit/>
          </a:bodyPr>
          <a:lstStyle/>
          <a:p>
            <a:r>
              <a:rPr lang="en-US" dirty="0"/>
              <a:t>Results</a:t>
            </a:r>
          </a:p>
        </p:txBody>
      </p:sp>
    </p:spTree>
    <p:extLst>
      <p:ext uri="{BB962C8B-B14F-4D97-AF65-F5344CB8AC3E}">
        <p14:creationId xmlns:p14="http://schemas.microsoft.com/office/powerpoint/2010/main" val="110824821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31D225-73B6-7644-92EE-8A5CEF3F5DB5}"/>
              </a:ext>
            </a:extLst>
          </p:cNvPr>
          <p:cNvSpPr>
            <a:spLocks noGrp="1"/>
          </p:cNvSpPr>
          <p:nvPr>
            <p:ph type="title"/>
          </p:nvPr>
        </p:nvSpPr>
        <p:spPr/>
        <p:txBody>
          <a:bodyPr/>
          <a:lstStyle/>
          <a:p>
            <a:r>
              <a:rPr lang="en-US" dirty="0"/>
              <a:t>Time Sweep's Algorithm</a:t>
            </a:r>
          </a:p>
        </p:txBody>
      </p:sp>
      <p:sp>
        <p:nvSpPr>
          <p:cNvPr id="5" name="TextBox 4">
            <a:extLst>
              <a:ext uri="{FF2B5EF4-FFF2-40B4-BE49-F238E27FC236}">
                <a16:creationId xmlns:a16="http://schemas.microsoft.com/office/drawing/2014/main" id="{F5F71D35-F6BA-604B-93CB-4D5EA58C4463}"/>
              </a:ext>
            </a:extLst>
          </p:cNvPr>
          <p:cNvSpPr txBox="1"/>
          <p:nvPr/>
        </p:nvSpPr>
        <p:spPr>
          <a:xfrm>
            <a:off x="1219200" y="2822713"/>
            <a:ext cx="1762539" cy="369332"/>
          </a:xfrm>
          <a:prstGeom prst="rect">
            <a:avLst/>
          </a:prstGeom>
          <a:noFill/>
        </p:spPr>
        <p:txBody>
          <a:bodyPr wrap="square" rtlCol="0">
            <a:spAutoFit/>
          </a:bodyPr>
          <a:lstStyle/>
          <a:p>
            <a:pPr algn="ctr"/>
            <a:r>
              <a:rPr lang="en-US" dirty="0"/>
              <a:t>Build Stream</a:t>
            </a:r>
          </a:p>
        </p:txBody>
      </p:sp>
      <p:sp>
        <p:nvSpPr>
          <p:cNvPr id="6" name="TextBox 5">
            <a:extLst>
              <a:ext uri="{FF2B5EF4-FFF2-40B4-BE49-F238E27FC236}">
                <a16:creationId xmlns:a16="http://schemas.microsoft.com/office/drawing/2014/main" id="{E356A111-F84B-E94D-B103-D45C84E4177D}"/>
              </a:ext>
            </a:extLst>
          </p:cNvPr>
          <p:cNvSpPr txBox="1"/>
          <p:nvPr/>
        </p:nvSpPr>
        <p:spPr>
          <a:xfrm>
            <a:off x="3790122" y="2822713"/>
            <a:ext cx="1762539" cy="369332"/>
          </a:xfrm>
          <a:prstGeom prst="rect">
            <a:avLst/>
          </a:prstGeom>
          <a:noFill/>
        </p:spPr>
        <p:txBody>
          <a:bodyPr wrap="square" rtlCol="0">
            <a:spAutoFit/>
          </a:bodyPr>
          <a:lstStyle/>
          <a:p>
            <a:pPr algn="ctr"/>
            <a:r>
              <a:rPr lang="en-US" dirty="0"/>
              <a:t>Probe Stream</a:t>
            </a:r>
          </a:p>
        </p:txBody>
      </p:sp>
      <p:sp>
        <p:nvSpPr>
          <p:cNvPr id="7" name="TextBox 6">
            <a:extLst>
              <a:ext uri="{FF2B5EF4-FFF2-40B4-BE49-F238E27FC236}">
                <a16:creationId xmlns:a16="http://schemas.microsoft.com/office/drawing/2014/main" id="{728363A1-B411-D94D-B435-F24F300899F2}"/>
              </a:ext>
            </a:extLst>
          </p:cNvPr>
          <p:cNvSpPr txBox="1"/>
          <p:nvPr/>
        </p:nvSpPr>
        <p:spPr>
          <a:xfrm>
            <a:off x="6361044" y="2822713"/>
            <a:ext cx="1762539" cy="369332"/>
          </a:xfrm>
          <a:prstGeom prst="rect">
            <a:avLst/>
          </a:prstGeom>
          <a:noFill/>
        </p:spPr>
        <p:txBody>
          <a:bodyPr wrap="square" rtlCol="0">
            <a:spAutoFit/>
          </a:bodyPr>
          <a:lstStyle/>
          <a:p>
            <a:pPr algn="ctr"/>
            <a:r>
              <a:rPr lang="en-US" dirty="0"/>
              <a:t>Build Memory</a:t>
            </a:r>
          </a:p>
        </p:txBody>
      </p:sp>
      <p:sp>
        <p:nvSpPr>
          <p:cNvPr id="8" name="TextBox 7">
            <a:extLst>
              <a:ext uri="{FF2B5EF4-FFF2-40B4-BE49-F238E27FC236}">
                <a16:creationId xmlns:a16="http://schemas.microsoft.com/office/drawing/2014/main" id="{10E19187-3A4A-924C-BA7C-20AFC0148823}"/>
              </a:ext>
            </a:extLst>
          </p:cNvPr>
          <p:cNvSpPr txBox="1"/>
          <p:nvPr/>
        </p:nvSpPr>
        <p:spPr>
          <a:xfrm>
            <a:off x="8931966" y="2822713"/>
            <a:ext cx="1762539" cy="369332"/>
          </a:xfrm>
          <a:prstGeom prst="rect">
            <a:avLst/>
          </a:prstGeom>
          <a:noFill/>
        </p:spPr>
        <p:txBody>
          <a:bodyPr wrap="square" rtlCol="0">
            <a:spAutoFit/>
          </a:bodyPr>
          <a:lstStyle/>
          <a:p>
            <a:pPr algn="ctr"/>
            <a:r>
              <a:rPr lang="en-US" dirty="0"/>
              <a:t>Probe Memory</a:t>
            </a:r>
          </a:p>
        </p:txBody>
      </p:sp>
      <p:cxnSp>
        <p:nvCxnSpPr>
          <p:cNvPr id="10" name="Straight Connector 9">
            <a:extLst>
              <a:ext uri="{FF2B5EF4-FFF2-40B4-BE49-F238E27FC236}">
                <a16:creationId xmlns:a16="http://schemas.microsoft.com/office/drawing/2014/main" id="{21DAE5A9-4564-5249-A7F3-B4721078D195}"/>
              </a:ext>
            </a:extLst>
          </p:cNvPr>
          <p:cNvCxnSpPr/>
          <p:nvPr/>
        </p:nvCxnSpPr>
        <p:spPr>
          <a:xfrm>
            <a:off x="1398102" y="3697356"/>
            <a:ext cx="1285461" cy="0"/>
          </a:xfrm>
          <a:prstGeom prst="line">
            <a:avLst/>
          </a:prstGeom>
          <a:ln w="19050"/>
        </p:spPr>
        <p:style>
          <a:lnRef idx="1">
            <a:schemeClr val="accent1"/>
          </a:lnRef>
          <a:fillRef idx="0">
            <a:schemeClr val="accent1"/>
          </a:fillRef>
          <a:effectRef idx="0">
            <a:schemeClr val="accent1"/>
          </a:effectRef>
          <a:fontRef idx="minor">
            <a:schemeClr val="tx1"/>
          </a:fontRef>
        </p:style>
      </p:cxnSp>
      <p:cxnSp>
        <p:nvCxnSpPr>
          <p:cNvPr id="12" name="Straight Connector 11">
            <a:extLst>
              <a:ext uri="{FF2B5EF4-FFF2-40B4-BE49-F238E27FC236}">
                <a16:creationId xmlns:a16="http://schemas.microsoft.com/office/drawing/2014/main" id="{BC627B49-C181-6046-8B0E-F028B3C2A9CC}"/>
              </a:ext>
            </a:extLst>
          </p:cNvPr>
          <p:cNvCxnSpPr>
            <a:cxnSpLocks/>
          </p:cNvCxnSpPr>
          <p:nvPr/>
        </p:nvCxnSpPr>
        <p:spPr>
          <a:xfrm>
            <a:off x="1457738" y="4518991"/>
            <a:ext cx="1285461" cy="0"/>
          </a:xfrm>
          <a:prstGeom prst="line">
            <a:avLst/>
          </a:prstGeom>
          <a:ln w="25400"/>
        </p:spPr>
        <p:style>
          <a:lnRef idx="1">
            <a:schemeClr val="accent1"/>
          </a:lnRef>
          <a:fillRef idx="0">
            <a:schemeClr val="accent1"/>
          </a:fillRef>
          <a:effectRef idx="0">
            <a:schemeClr val="accent1"/>
          </a:effectRef>
          <a:fontRef idx="minor">
            <a:schemeClr val="tx1"/>
          </a:fontRef>
        </p:style>
      </p:cxnSp>
      <p:cxnSp>
        <p:nvCxnSpPr>
          <p:cNvPr id="14" name="Straight Connector 13">
            <a:extLst>
              <a:ext uri="{FF2B5EF4-FFF2-40B4-BE49-F238E27FC236}">
                <a16:creationId xmlns:a16="http://schemas.microsoft.com/office/drawing/2014/main" id="{73EA302A-902A-A64C-93D4-CFF96E34C24D}"/>
              </a:ext>
            </a:extLst>
          </p:cNvPr>
          <p:cNvCxnSpPr/>
          <p:nvPr/>
        </p:nvCxnSpPr>
        <p:spPr>
          <a:xfrm>
            <a:off x="4028659" y="3664226"/>
            <a:ext cx="1285461" cy="0"/>
          </a:xfrm>
          <a:prstGeom prst="line">
            <a:avLst/>
          </a:prstGeom>
          <a:ln w="19050"/>
        </p:spPr>
        <p:style>
          <a:lnRef idx="1">
            <a:schemeClr val="accent1"/>
          </a:lnRef>
          <a:fillRef idx="0">
            <a:schemeClr val="accent1"/>
          </a:fillRef>
          <a:effectRef idx="0">
            <a:schemeClr val="accent1"/>
          </a:effectRef>
          <a:fontRef idx="minor">
            <a:schemeClr val="tx1"/>
          </a:fontRef>
        </p:style>
      </p:cxnSp>
      <p:cxnSp>
        <p:nvCxnSpPr>
          <p:cNvPr id="15" name="Straight Connector 14">
            <a:extLst>
              <a:ext uri="{FF2B5EF4-FFF2-40B4-BE49-F238E27FC236}">
                <a16:creationId xmlns:a16="http://schemas.microsoft.com/office/drawing/2014/main" id="{49A914BD-F50C-8A44-AE76-B3E4867E3351}"/>
              </a:ext>
            </a:extLst>
          </p:cNvPr>
          <p:cNvCxnSpPr>
            <a:cxnSpLocks/>
          </p:cNvCxnSpPr>
          <p:nvPr/>
        </p:nvCxnSpPr>
        <p:spPr>
          <a:xfrm>
            <a:off x="4028659" y="4518991"/>
            <a:ext cx="1285461" cy="0"/>
          </a:xfrm>
          <a:prstGeom prst="line">
            <a:avLst/>
          </a:prstGeom>
          <a:ln w="25400"/>
        </p:spPr>
        <p:style>
          <a:lnRef idx="1">
            <a:schemeClr val="accent1"/>
          </a:lnRef>
          <a:fillRef idx="0">
            <a:schemeClr val="accent1"/>
          </a:fillRef>
          <a:effectRef idx="0">
            <a:schemeClr val="accent1"/>
          </a:effectRef>
          <a:fontRef idx="minor">
            <a:schemeClr val="tx1"/>
          </a:fontRef>
        </p:style>
      </p:cxnSp>
      <p:sp>
        <p:nvSpPr>
          <p:cNvPr id="16" name="TextBox 15">
            <a:extLst>
              <a:ext uri="{FF2B5EF4-FFF2-40B4-BE49-F238E27FC236}">
                <a16:creationId xmlns:a16="http://schemas.microsoft.com/office/drawing/2014/main" id="{83A0D8D0-203D-EE46-9407-7C18AF13F973}"/>
              </a:ext>
            </a:extLst>
          </p:cNvPr>
          <p:cNvSpPr txBox="1"/>
          <p:nvPr/>
        </p:nvSpPr>
        <p:spPr>
          <a:xfrm>
            <a:off x="1219200" y="3258305"/>
            <a:ext cx="437322" cy="369332"/>
          </a:xfrm>
          <a:prstGeom prst="rect">
            <a:avLst/>
          </a:prstGeom>
          <a:noFill/>
        </p:spPr>
        <p:txBody>
          <a:bodyPr wrap="square" rtlCol="0">
            <a:spAutoFit/>
          </a:bodyPr>
          <a:lstStyle/>
          <a:p>
            <a:r>
              <a:rPr lang="en-US" dirty="0"/>
              <a:t>1</a:t>
            </a:r>
          </a:p>
        </p:txBody>
      </p:sp>
      <p:sp>
        <p:nvSpPr>
          <p:cNvPr id="19" name="TextBox 18">
            <a:extLst>
              <a:ext uri="{FF2B5EF4-FFF2-40B4-BE49-F238E27FC236}">
                <a16:creationId xmlns:a16="http://schemas.microsoft.com/office/drawing/2014/main" id="{68A23124-DB34-3D42-9D01-6E0C3F82F270}"/>
              </a:ext>
            </a:extLst>
          </p:cNvPr>
          <p:cNvSpPr txBox="1"/>
          <p:nvPr/>
        </p:nvSpPr>
        <p:spPr>
          <a:xfrm>
            <a:off x="3892828" y="4106445"/>
            <a:ext cx="437322" cy="369332"/>
          </a:xfrm>
          <a:prstGeom prst="rect">
            <a:avLst/>
          </a:prstGeom>
          <a:noFill/>
        </p:spPr>
        <p:txBody>
          <a:bodyPr wrap="square" rtlCol="0">
            <a:spAutoFit/>
          </a:bodyPr>
          <a:lstStyle/>
          <a:p>
            <a:r>
              <a:rPr lang="en-US" dirty="0"/>
              <a:t>4</a:t>
            </a:r>
          </a:p>
        </p:txBody>
      </p:sp>
      <p:sp>
        <p:nvSpPr>
          <p:cNvPr id="20" name="TextBox 19">
            <a:extLst>
              <a:ext uri="{FF2B5EF4-FFF2-40B4-BE49-F238E27FC236}">
                <a16:creationId xmlns:a16="http://schemas.microsoft.com/office/drawing/2014/main" id="{C71D141E-4198-424C-B8A8-19B71B9CDF92}"/>
              </a:ext>
            </a:extLst>
          </p:cNvPr>
          <p:cNvSpPr txBox="1"/>
          <p:nvPr/>
        </p:nvSpPr>
        <p:spPr>
          <a:xfrm>
            <a:off x="1239078" y="4106445"/>
            <a:ext cx="437322" cy="369332"/>
          </a:xfrm>
          <a:prstGeom prst="rect">
            <a:avLst/>
          </a:prstGeom>
          <a:noFill/>
        </p:spPr>
        <p:txBody>
          <a:bodyPr wrap="square" rtlCol="0">
            <a:spAutoFit/>
          </a:bodyPr>
          <a:lstStyle/>
          <a:p>
            <a:r>
              <a:rPr lang="en-US" dirty="0"/>
              <a:t>3</a:t>
            </a:r>
          </a:p>
        </p:txBody>
      </p:sp>
      <p:sp>
        <p:nvSpPr>
          <p:cNvPr id="21" name="TextBox 20">
            <a:extLst>
              <a:ext uri="{FF2B5EF4-FFF2-40B4-BE49-F238E27FC236}">
                <a16:creationId xmlns:a16="http://schemas.microsoft.com/office/drawing/2014/main" id="{87C0B7BE-CCFD-8840-8FA5-3046C3C49C45}"/>
              </a:ext>
            </a:extLst>
          </p:cNvPr>
          <p:cNvSpPr txBox="1"/>
          <p:nvPr/>
        </p:nvSpPr>
        <p:spPr>
          <a:xfrm>
            <a:off x="5095459" y="4106445"/>
            <a:ext cx="437322" cy="369332"/>
          </a:xfrm>
          <a:prstGeom prst="rect">
            <a:avLst/>
          </a:prstGeom>
          <a:noFill/>
        </p:spPr>
        <p:txBody>
          <a:bodyPr wrap="square" rtlCol="0">
            <a:spAutoFit/>
          </a:bodyPr>
          <a:lstStyle/>
          <a:p>
            <a:r>
              <a:rPr lang="en-US" dirty="0"/>
              <a:t>5</a:t>
            </a:r>
          </a:p>
        </p:txBody>
      </p:sp>
      <p:sp>
        <p:nvSpPr>
          <p:cNvPr id="22" name="TextBox 21">
            <a:extLst>
              <a:ext uri="{FF2B5EF4-FFF2-40B4-BE49-F238E27FC236}">
                <a16:creationId xmlns:a16="http://schemas.microsoft.com/office/drawing/2014/main" id="{E2E9CC4E-7720-1549-86E8-D2FF84168DCA}"/>
              </a:ext>
            </a:extLst>
          </p:cNvPr>
          <p:cNvSpPr txBox="1"/>
          <p:nvPr/>
        </p:nvSpPr>
        <p:spPr>
          <a:xfrm>
            <a:off x="2524538" y="4106445"/>
            <a:ext cx="437322" cy="369332"/>
          </a:xfrm>
          <a:prstGeom prst="rect">
            <a:avLst/>
          </a:prstGeom>
          <a:noFill/>
        </p:spPr>
        <p:txBody>
          <a:bodyPr wrap="square" rtlCol="0">
            <a:spAutoFit/>
          </a:bodyPr>
          <a:lstStyle/>
          <a:p>
            <a:r>
              <a:rPr lang="en-US" dirty="0"/>
              <a:t>5</a:t>
            </a:r>
          </a:p>
        </p:txBody>
      </p:sp>
      <p:sp>
        <p:nvSpPr>
          <p:cNvPr id="23" name="TextBox 22">
            <a:extLst>
              <a:ext uri="{FF2B5EF4-FFF2-40B4-BE49-F238E27FC236}">
                <a16:creationId xmlns:a16="http://schemas.microsoft.com/office/drawing/2014/main" id="{B04969C0-9A3F-3343-A58A-546B51794F21}"/>
              </a:ext>
            </a:extLst>
          </p:cNvPr>
          <p:cNvSpPr txBox="1"/>
          <p:nvPr/>
        </p:nvSpPr>
        <p:spPr>
          <a:xfrm>
            <a:off x="2479814" y="3260035"/>
            <a:ext cx="437322" cy="369332"/>
          </a:xfrm>
          <a:prstGeom prst="rect">
            <a:avLst/>
          </a:prstGeom>
          <a:noFill/>
        </p:spPr>
        <p:txBody>
          <a:bodyPr wrap="square" rtlCol="0">
            <a:spAutoFit/>
          </a:bodyPr>
          <a:lstStyle/>
          <a:p>
            <a:r>
              <a:rPr lang="en-US" dirty="0"/>
              <a:t>3</a:t>
            </a:r>
          </a:p>
        </p:txBody>
      </p:sp>
      <p:sp>
        <p:nvSpPr>
          <p:cNvPr id="24" name="TextBox 23">
            <a:extLst>
              <a:ext uri="{FF2B5EF4-FFF2-40B4-BE49-F238E27FC236}">
                <a16:creationId xmlns:a16="http://schemas.microsoft.com/office/drawing/2014/main" id="{E97DB674-5AFF-0948-827F-B8ED1230947A}"/>
              </a:ext>
            </a:extLst>
          </p:cNvPr>
          <p:cNvSpPr txBox="1"/>
          <p:nvPr/>
        </p:nvSpPr>
        <p:spPr>
          <a:xfrm>
            <a:off x="3892828" y="3285675"/>
            <a:ext cx="437322" cy="369332"/>
          </a:xfrm>
          <a:prstGeom prst="rect">
            <a:avLst/>
          </a:prstGeom>
          <a:noFill/>
        </p:spPr>
        <p:txBody>
          <a:bodyPr wrap="square" rtlCol="0">
            <a:spAutoFit/>
          </a:bodyPr>
          <a:lstStyle/>
          <a:p>
            <a:r>
              <a:rPr lang="en-US" dirty="0"/>
              <a:t>2</a:t>
            </a:r>
          </a:p>
        </p:txBody>
      </p:sp>
      <p:sp>
        <p:nvSpPr>
          <p:cNvPr id="25" name="TextBox 24">
            <a:extLst>
              <a:ext uri="{FF2B5EF4-FFF2-40B4-BE49-F238E27FC236}">
                <a16:creationId xmlns:a16="http://schemas.microsoft.com/office/drawing/2014/main" id="{0B34DDB1-FCD4-E246-9618-AF4295B8992B}"/>
              </a:ext>
            </a:extLst>
          </p:cNvPr>
          <p:cNvSpPr txBox="1"/>
          <p:nvPr/>
        </p:nvSpPr>
        <p:spPr>
          <a:xfrm>
            <a:off x="5115339" y="3279913"/>
            <a:ext cx="437322" cy="369332"/>
          </a:xfrm>
          <a:prstGeom prst="rect">
            <a:avLst/>
          </a:prstGeom>
          <a:noFill/>
        </p:spPr>
        <p:txBody>
          <a:bodyPr wrap="square" rtlCol="0">
            <a:spAutoFit/>
          </a:bodyPr>
          <a:lstStyle/>
          <a:p>
            <a:r>
              <a:rPr lang="en-US" dirty="0"/>
              <a:t>4</a:t>
            </a:r>
          </a:p>
        </p:txBody>
      </p:sp>
      <p:sp>
        <p:nvSpPr>
          <p:cNvPr id="3" name="Right Arrow 2">
            <a:extLst>
              <a:ext uri="{FF2B5EF4-FFF2-40B4-BE49-F238E27FC236}">
                <a16:creationId xmlns:a16="http://schemas.microsoft.com/office/drawing/2014/main" id="{642223C2-E9A1-F446-AFCC-1FBAEC7244ED}"/>
              </a:ext>
            </a:extLst>
          </p:cNvPr>
          <p:cNvSpPr/>
          <p:nvPr/>
        </p:nvSpPr>
        <p:spPr>
          <a:xfrm>
            <a:off x="490331" y="4150379"/>
            <a:ext cx="649357" cy="28146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Right Arrow 25">
            <a:extLst>
              <a:ext uri="{FF2B5EF4-FFF2-40B4-BE49-F238E27FC236}">
                <a16:creationId xmlns:a16="http://schemas.microsoft.com/office/drawing/2014/main" id="{3BCFAC31-4B2A-3841-9229-6E57DF02FBFC}"/>
              </a:ext>
            </a:extLst>
          </p:cNvPr>
          <p:cNvSpPr/>
          <p:nvPr/>
        </p:nvSpPr>
        <p:spPr>
          <a:xfrm>
            <a:off x="3107639" y="3346173"/>
            <a:ext cx="649357" cy="28146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8" name="Straight Connector 27">
            <a:extLst>
              <a:ext uri="{FF2B5EF4-FFF2-40B4-BE49-F238E27FC236}">
                <a16:creationId xmlns:a16="http://schemas.microsoft.com/office/drawing/2014/main" id="{2209401C-F66E-914D-88CF-FB94E4ED95F3}"/>
              </a:ext>
            </a:extLst>
          </p:cNvPr>
          <p:cNvCxnSpPr/>
          <p:nvPr/>
        </p:nvCxnSpPr>
        <p:spPr>
          <a:xfrm>
            <a:off x="6604549" y="3695626"/>
            <a:ext cx="1285461" cy="0"/>
          </a:xfrm>
          <a:prstGeom prst="line">
            <a:avLst/>
          </a:prstGeom>
          <a:ln w="19050"/>
        </p:spPr>
        <p:style>
          <a:lnRef idx="1">
            <a:schemeClr val="accent1"/>
          </a:lnRef>
          <a:fillRef idx="0">
            <a:schemeClr val="accent1"/>
          </a:fillRef>
          <a:effectRef idx="0">
            <a:schemeClr val="accent1"/>
          </a:effectRef>
          <a:fontRef idx="minor">
            <a:schemeClr val="tx1"/>
          </a:fontRef>
        </p:style>
      </p:cxnSp>
      <p:sp>
        <p:nvSpPr>
          <p:cNvPr id="29" name="TextBox 28">
            <a:extLst>
              <a:ext uri="{FF2B5EF4-FFF2-40B4-BE49-F238E27FC236}">
                <a16:creationId xmlns:a16="http://schemas.microsoft.com/office/drawing/2014/main" id="{DA0998A2-5BFD-774D-BD62-316403748AB5}"/>
              </a:ext>
            </a:extLst>
          </p:cNvPr>
          <p:cNvSpPr txBox="1"/>
          <p:nvPr/>
        </p:nvSpPr>
        <p:spPr>
          <a:xfrm>
            <a:off x="6425647" y="3256575"/>
            <a:ext cx="437322" cy="369332"/>
          </a:xfrm>
          <a:prstGeom prst="rect">
            <a:avLst/>
          </a:prstGeom>
          <a:noFill/>
        </p:spPr>
        <p:txBody>
          <a:bodyPr wrap="square" rtlCol="0">
            <a:spAutoFit/>
          </a:bodyPr>
          <a:lstStyle/>
          <a:p>
            <a:r>
              <a:rPr lang="en-US" dirty="0"/>
              <a:t>1</a:t>
            </a:r>
          </a:p>
        </p:txBody>
      </p:sp>
      <p:sp>
        <p:nvSpPr>
          <p:cNvPr id="30" name="TextBox 29">
            <a:extLst>
              <a:ext uri="{FF2B5EF4-FFF2-40B4-BE49-F238E27FC236}">
                <a16:creationId xmlns:a16="http://schemas.microsoft.com/office/drawing/2014/main" id="{B2399EB6-CB61-BC4C-965F-4EA99FBE3E38}"/>
              </a:ext>
            </a:extLst>
          </p:cNvPr>
          <p:cNvSpPr txBox="1"/>
          <p:nvPr/>
        </p:nvSpPr>
        <p:spPr>
          <a:xfrm>
            <a:off x="7686261" y="3258305"/>
            <a:ext cx="437322" cy="369332"/>
          </a:xfrm>
          <a:prstGeom prst="rect">
            <a:avLst/>
          </a:prstGeom>
          <a:noFill/>
        </p:spPr>
        <p:txBody>
          <a:bodyPr wrap="square" rtlCol="0">
            <a:spAutoFit/>
          </a:bodyPr>
          <a:lstStyle/>
          <a:p>
            <a:r>
              <a:rPr lang="en-US" dirty="0"/>
              <a:t>3</a:t>
            </a:r>
          </a:p>
        </p:txBody>
      </p:sp>
      <p:pic>
        <p:nvPicPr>
          <p:cNvPr id="37" name="Picture 36" descr="Text&#10;&#10;Description automatically generated">
            <a:extLst>
              <a:ext uri="{FF2B5EF4-FFF2-40B4-BE49-F238E27FC236}">
                <a16:creationId xmlns:a16="http://schemas.microsoft.com/office/drawing/2014/main" id="{A3CBF8FE-835B-324A-9ABF-E49858D05484}"/>
              </a:ext>
            </a:extLst>
          </p:cNvPr>
          <p:cNvPicPr>
            <a:picLocks noChangeAspect="1"/>
          </p:cNvPicPr>
          <p:nvPr/>
        </p:nvPicPr>
        <p:blipFill>
          <a:blip r:embed="rId2"/>
          <a:stretch>
            <a:fillRect/>
          </a:stretch>
        </p:blipFill>
        <p:spPr>
          <a:xfrm>
            <a:off x="8030817" y="5998278"/>
            <a:ext cx="1587500" cy="825500"/>
          </a:xfrm>
          <a:prstGeom prst="rect">
            <a:avLst/>
          </a:prstGeom>
        </p:spPr>
      </p:pic>
      <p:sp>
        <p:nvSpPr>
          <p:cNvPr id="38" name="TextBox 37">
            <a:extLst>
              <a:ext uri="{FF2B5EF4-FFF2-40B4-BE49-F238E27FC236}">
                <a16:creationId xmlns:a16="http://schemas.microsoft.com/office/drawing/2014/main" id="{AC961616-5D29-2E4C-8D51-1A3F8A522F87}"/>
              </a:ext>
            </a:extLst>
          </p:cNvPr>
          <p:cNvSpPr txBox="1"/>
          <p:nvPr/>
        </p:nvSpPr>
        <p:spPr>
          <a:xfrm>
            <a:off x="9362661" y="6149418"/>
            <a:ext cx="2663688" cy="523220"/>
          </a:xfrm>
          <a:prstGeom prst="rect">
            <a:avLst/>
          </a:prstGeom>
          <a:noFill/>
        </p:spPr>
        <p:txBody>
          <a:bodyPr wrap="square" rtlCol="0">
            <a:spAutoFit/>
          </a:bodyPr>
          <a:lstStyle/>
          <a:p>
            <a:pPr fontAlgn="t"/>
            <a:r>
              <a:rPr lang="en-US" sz="1400" dirty="0">
                <a:solidFill>
                  <a:srgbClr val="000000"/>
                </a:solidFill>
                <a:latin typeface="Arial" panose="020B0604020202020204" pitchFamily="34" charset="0"/>
              </a:rPr>
              <a:t>Build Start &lt;= Probe Start and Build End &gt;= Probe End</a:t>
            </a:r>
            <a:endParaRPr lang="en-US" sz="1400" dirty="0"/>
          </a:p>
        </p:txBody>
      </p:sp>
      <p:sp>
        <p:nvSpPr>
          <p:cNvPr id="40" name="TextBox 39">
            <a:extLst>
              <a:ext uri="{FF2B5EF4-FFF2-40B4-BE49-F238E27FC236}">
                <a16:creationId xmlns:a16="http://schemas.microsoft.com/office/drawing/2014/main" id="{A835B7D6-8B07-2949-AA14-DD2C94198F27}"/>
              </a:ext>
            </a:extLst>
          </p:cNvPr>
          <p:cNvSpPr txBox="1"/>
          <p:nvPr/>
        </p:nvSpPr>
        <p:spPr>
          <a:xfrm>
            <a:off x="1398102" y="4969565"/>
            <a:ext cx="1777448" cy="371061"/>
          </a:xfrm>
          <a:prstGeom prst="rect">
            <a:avLst/>
          </a:prstGeom>
          <a:noFill/>
        </p:spPr>
        <p:txBody>
          <a:bodyPr wrap="square" rtlCol="0">
            <a:spAutoFit/>
          </a:bodyPr>
          <a:lstStyle/>
          <a:p>
            <a:r>
              <a:rPr lang="en-US" dirty="0"/>
              <a:t>Results</a:t>
            </a:r>
          </a:p>
        </p:txBody>
      </p:sp>
    </p:spTree>
    <p:extLst>
      <p:ext uri="{BB962C8B-B14F-4D97-AF65-F5344CB8AC3E}">
        <p14:creationId xmlns:p14="http://schemas.microsoft.com/office/powerpoint/2010/main" val="167104512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31D225-73B6-7644-92EE-8A5CEF3F5DB5}"/>
              </a:ext>
            </a:extLst>
          </p:cNvPr>
          <p:cNvSpPr>
            <a:spLocks noGrp="1"/>
          </p:cNvSpPr>
          <p:nvPr>
            <p:ph type="title"/>
          </p:nvPr>
        </p:nvSpPr>
        <p:spPr/>
        <p:txBody>
          <a:bodyPr/>
          <a:lstStyle/>
          <a:p>
            <a:r>
              <a:rPr lang="en-US" dirty="0"/>
              <a:t>Time Sweep's Algorithm</a:t>
            </a:r>
          </a:p>
        </p:txBody>
      </p:sp>
      <p:sp>
        <p:nvSpPr>
          <p:cNvPr id="5" name="TextBox 4">
            <a:extLst>
              <a:ext uri="{FF2B5EF4-FFF2-40B4-BE49-F238E27FC236}">
                <a16:creationId xmlns:a16="http://schemas.microsoft.com/office/drawing/2014/main" id="{F5F71D35-F6BA-604B-93CB-4D5EA58C4463}"/>
              </a:ext>
            </a:extLst>
          </p:cNvPr>
          <p:cNvSpPr txBox="1"/>
          <p:nvPr/>
        </p:nvSpPr>
        <p:spPr>
          <a:xfrm>
            <a:off x="1219200" y="2822713"/>
            <a:ext cx="1762539" cy="369332"/>
          </a:xfrm>
          <a:prstGeom prst="rect">
            <a:avLst/>
          </a:prstGeom>
          <a:noFill/>
        </p:spPr>
        <p:txBody>
          <a:bodyPr wrap="square" rtlCol="0">
            <a:spAutoFit/>
          </a:bodyPr>
          <a:lstStyle/>
          <a:p>
            <a:pPr algn="ctr"/>
            <a:r>
              <a:rPr lang="en-US" dirty="0"/>
              <a:t>Build Stream</a:t>
            </a:r>
          </a:p>
        </p:txBody>
      </p:sp>
      <p:sp>
        <p:nvSpPr>
          <p:cNvPr id="6" name="TextBox 5">
            <a:extLst>
              <a:ext uri="{FF2B5EF4-FFF2-40B4-BE49-F238E27FC236}">
                <a16:creationId xmlns:a16="http://schemas.microsoft.com/office/drawing/2014/main" id="{E356A111-F84B-E94D-B103-D45C84E4177D}"/>
              </a:ext>
            </a:extLst>
          </p:cNvPr>
          <p:cNvSpPr txBox="1"/>
          <p:nvPr/>
        </p:nvSpPr>
        <p:spPr>
          <a:xfrm>
            <a:off x="3790122" y="2822713"/>
            <a:ext cx="1762539" cy="369332"/>
          </a:xfrm>
          <a:prstGeom prst="rect">
            <a:avLst/>
          </a:prstGeom>
          <a:noFill/>
        </p:spPr>
        <p:txBody>
          <a:bodyPr wrap="square" rtlCol="0">
            <a:spAutoFit/>
          </a:bodyPr>
          <a:lstStyle/>
          <a:p>
            <a:pPr algn="ctr"/>
            <a:r>
              <a:rPr lang="en-US" dirty="0"/>
              <a:t>Probe Stream</a:t>
            </a:r>
          </a:p>
        </p:txBody>
      </p:sp>
      <p:sp>
        <p:nvSpPr>
          <p:cNvPr id="7" name="TextBox 6">
            <a:extLst>
              <a:ext uri="{FF2B5EF4-FFF2-40B4-BE49-F238E27FC236}">
                <a16:creationId xmlns:a16="http://schemas.microsoft.com/office/drawing/2014/main" id="{728363A1-B411-D94D-B435-F24F300899F2}"/>
              </a:ext>
            </a:extLst>
          </p:cNvPr>
          <p:cNvSpPr txBox="1"/>
          <p:nvPr/>
        </p:nvSpPr>
        <p:spPr>
          <a:xfrm>
            <a:off x="6361044" y="2822713"/>
            <a:ext cx="1762539" cy="369332"/>
          </a:xfrm>
          <a:prstGeom prst="rect">
            <a:avLst/>
          </a:prstGeom>
          <a:noFill/>
        </p:spPr>
        <p:txBody>
          <a:bodyPr wrap="square" rtlCol="0">
            <a:spAutoFit/>
          </a:bodyPr>
          <a:lstStyle/>
          <a:p>
            <a:pPr algn="ctr"/>
            <a:r>
              <a:rPr lang="en-US" dirty="0"/>
              <a:t>Build Memory</a:t>
            </a:r>
          </a:p>
        </p:txBody>
      </p:sp>
      <p:sp>
        <p:nvSpPr>
          <p:cNvPr id="8" name="TextBox 7">
            <a:extLst>
              <a:ext uri="{FF2B5EF4-FFF2-40B4-BE49-F238E27FC236}">
                <a16:creationId xmlns:a16="http://schemas.microsoft.com/office/drawing/2014/main" id="{10E19187-3A4A-924C-BA7C-20AFC0148823}"/>
              </a:ext>
            </a:extLst>
          </p:cNvPr>
          <p:cNvSpPr txBox="1"/>
          <p:nvPr/>
        </p:nvSpPr>
        <p:spPr>
          <a:xfrm>
            <a:off x="8931966" y="2822713"/>
            <a:ext cx="1762539" cy="369332"/>
          </a:xfrm>
          <a:prstGeom prst="rect">
            <a:avLst/>
          </a:prstGeom>
          <a:noFill/>
        </p:spPr>
        <p:txBody>
          <a:bodyPr wrap="square" rtlCol="0">
            <a:spAutoFit/>
          </a:bodyPr>
          <a:lstStyle/>
          <a:p>
            <a:pPr algn="ctr"/>
            <a:r>
              <a:rPr lang="en-US" dirty="0"/>
              <a:t>Probe Memory</a:t>
            </a:r>
          </a:p>
        </p:txBody>
      </p:sp>
      <p:cxnSp>
        <p:nvCxnSpPr>
          <p:cNvPr id="10" name="Straight Connector 9">
            <a:extLst>
              <a:ext uri="{FF2B5EF4-FFF2-40B4-BE49-F238E27FC236}">
                <a16:creationId xmlns:a16="http://schemas.microsoft.com/office/drawing/2014/main" id="{21DAE5A9-4564-5249-A7F3-B4721078D195}"/>
              </a:ext>
            </a:extLst>
          </p:cNvPr>
          <p:cNvCxnSpPr/>
          <p:nvPr/>
        </p:nvCxnSpPr>
        <p:spPr>
          <a:xfrm>
            <a:off x="1398102" y="3697356"/>
            <a:ext cx="1285461" cy="0"/>
          </a:xfrm>
          <a:prstGeom prst="line">
            <a:avLst/>
          </a:prstGeom>
          <a:ln w="19050"/>
        </p:spPr>
        <p:style>
          <a:lnRef idx="1">
            <a:schemeClr val="accent1"/>
          </a:lnRef>
          <a:fillRef idx="0">
            <a:schemeClr val="accent1"/>
          </a:fillRef>
          <a:effectRef idx="0">
            <a:schemeClr val="accent1"/>
          </a:effectRef>
          <a:fontRef idx="minor">
            <a:schemeClr val="tx1"/>
          </a:fontRef>
        </p:style>
      </p:cxnSp>
      <p:cxnSp>
        <p:nvCxnSpPr>
          <p:cNvPr id="12" name="Straight Connector 11">
            <a:extLst>
              <a:ext uri="{FF2B5EF4-FFF2-40B4-BE49-F238E27FC236}">
                <a16:creationId xmlns:a16="http://schemas.microsoft.com/office/drawing/2014/main" id="{BC627B49-C181-6046-8B0E-F028B3C2A9CC}"/>
              </a:ext>
            </a:extLst>
          </p:cNvPr>
          <p:cNvCxnSpPr>
            <a:cxnSpLocks/>
          </p:cNvCxnSpPr>
          <p:nvPr/>
        </p:nvCxnSpPr>
        <p:spPr>
          <a:xfrm>
            <a:off x="1457738" y="4518991"/>
            <a:ext cx="1285461" cy="0"/>
          </a:xfrm>
          <a:prstGeom prst="line">
            <a:avLst/>
          </a:prstGeom>
          <a:ln w="25400"/>
        </p:spPr>
        <p:style>
          <a:lnRef idx="1">
            <a:schemeClr val="accent1"/>
          </a:lnRef>
          <a:fillRef idx="0">
            <a:schemeClr val="accent1"/>
          </a:fillRef>
          <a:effectRef idx="0">
            <a:schemeClr val="accent1"/>
          </a:effectRef>
          <a:fontRef idx="minor">
            <a:schemeClr val="tx1"/>
          </a:fontRef>
        </p:style>
      </p:cxnSp>
      <p:cxnSp>
        <p:nvCxnSpPr>
          <p:cNvPr id="14" name="Straight Connector 13">
            <a:extLst>
              <a:ext uri="{FF2B5EF4-FFF2-40B4-BE49-F238E27FC236}">
                <a16:creationId xmlns:a16="http://schemas.microsoft.com/office/drawing/2014/main" id="{73EA302A-902A-A64C-93D4-CFF96E34C24D}"/>
              </a:ext>
            </a:extLst>
          </p:cNvPr>
          <p:cNvCxnSpPr/>
          <p:nvPr/>
        </p:nvCxnSpPr>
        <p:spPr>
          <a:xfrm>
            <a:off x="4028659" y="3664226"/>
            <a:ext cx="1285461" cy="0"/>
          </a:xfrm>
          <a:prstGeom prst="line">
            <a:avLst/>
          </a:prstGeom>
          <a:ln w="19050"/>
        </p:spPr>
        <p:style>
          <a:lnRef idx="1">
            <a:schemeClr val="accent1"/>
          </a:lnRef>
          <a:fillRef idx="0">
            <a:schemeClr val="accent1"/>
          </a:fillRef>
          <a:effectRef idx="0">
            <a:schemeClr val="accent1"/>
          </a:effectRef>
          <a:fontRef idx="minor">
            <a:schemeClr val="tx1"/>
          </a:fontRef>
        </p:style>
      </p:cxnSp>
      <p:cxnSp>
        <p:nvCxnSpPr>
          <p:cNvPr id="15" name="Straight Connector 14">
            <a:extLst>
              <a:ext uri="{FF2B5EF4-FFF2-40B4-BE49-F238E27FC236}">
                <a16:creationId xmlns:a16="http://schemas.microsoft.com/office/drawing/2014/main" id="{49A914BD-F50C-8A44-AE76-B3E4867E3351}"/>
              </a:ext>
            </a:extLst>
          </p:cNvPr>
          <p:cNvCxnSpPr>
            <a:cxnSpLocks/>
          </p:cNvCxnSpPr>
          <p:nvPr/>
        </p:nvCxnSpPr>
        <p:spPr>
          <a:xfrm>
            <a:off x="4028659" y="4518991"/>
            <a:ext cx="1285461" cy="0"/>
          </a:xfrm>
          <a:prstGeom prst="line">
            <a:avLst/>
          </a:prstGeom>
          <a:ln w="25400"/>
        </p:spPr>
        <p:style>
          <a:lnRef idx="1">
            <a:schemeClr val="accent1"/>
          </a:lnRef>
          <a:fillRef idx="0">
            <a:schemeClr val="accent1"/>
          </a:fillRef>
          <a:effectRef idx="0">
            <a:schemeClr val="accent1"/>
          </a:effectRef>
          <a:fontRef idx="minor">
            <a:schemeClr val="tx1"/>
          </a:fontRef>
        </p:style>
      </p:cxnSp>
      <p:sp>
        <p:nvSpPr>
          <p:cNvPr id="16" name="TextBox 15">
            <a:extLst>
              <a:ext uri="{FF2B5EF4-FFF2-40B4-BE49-F238E27FC236}">
                <a16:creationId xmlns:a16="http://schemas.microsoft.com/office/drawing/2014/main" id="{83A0D8D0-203D-EE46-9407-7C18AF13F973}"/>
              </a:ext>
            </a:extLst>
          </p:cNvPr>
          <p:cNvSpPr txBox="1"/>
          <p:nvPr/>
        </p:nvSpPr>
        <p:spPr>
          <a:xfrm>
            <a:off x="1219200" y="3258305"/>
            <a:ext cx="437322" cy="369332"/>
          </a:xfrm>
          <a:prstGeom prst="rect">
            <a:avLst/>
          </a:prstGeom>
          <a:noFill/>
        </p:spPr>
        <p:txBody>
          <a:bodyPr wrap="square" rtlCol="0">
            <a:spAutoFit/>
          </a:bodyPr>
          <a:lstStyle/>
          <a:p>
            <a:r>
              <a:rPr lang="en-US" dirty="0"/>
              <a:t>1</a:t>
            </a:r>
          </a:p>
        </p:txBody>
      </p:sp>
      <p:sp>
        <p:nvSpPr>
          <p:cNvPr id="19" name="TextBox 18">
            <a:extLst>
              <a:ext uri="{FF2B5EF4-FFF2-40B4-BE49-F238E27FC236}">
                <a16:creationId xmlns:a16="http://schemas.microsoft.com/office/drawing/2014/main" id="{68A23124-DB34-3D42-9D01-6E0C3F82F270}"/>
              </a:ext>
            </a:extLst>
          </p:cNvPr>
          <p:cNvSpPr txBox="1"/>
          <p:nvPr/>
        </p:nvSpPr>
        <p:spPr>
          <a:xfrm>
            <a:off x="3892828" y="4106445"/>
            <a:ext cx="437322" cy="369332"/>
          </a:xfrm>
          <a:prstGeom prst="rect">
            <a:avLst/>
          </a:prstGeom>
          <a:noFill/>
        </p:spPr>
        <p:txBody>
          <a:bodyPr wrap="square" rtlCol="0">
            <a:spAutoFit/>
          </a:bodyPr>
          <a:lstStyle/>
          <a:p>
            <a:r>
              <a:rPr lang="en-US" dirty="0"/>
              <a:t>4</a:t>
            </a:r>
          </a:p>
        </p:txBody>
      </p:sp>
      <p:sp>
        <p:nvSpPr>
          <p:cNvPr id="20" name="TextBox 19">
            <a:extLst>
              <a:ext uri="{FF2B5EF4-FFF2-40B4-BE49-F238E27FC236}">
                <a16:creationId xmlns:a16="http://schemas.microsoft.com/office/drawing/2014/main" id="{C71D141E-4198-424C-B8A8-19B71B9CDF92}"/>
              </a:ext>
            </a:extLst>
          </p:cNvPr>
          <p:cNvSpPr txBox="1"/>
          <p:nvPr/>
        </p:nvSpPr>
        <p:spPr>
          <a:xfrm>
            <a:off x="1239078" y="4106445"/>
            <a:ext cx="437322" cy="369332"/>
          </a:xfrm>
          <a:prstGeom prst="rect">
            <a:avLst/>
          </a:prstGeom>
          <a:noFill/>
        </p:spPr>
        <p:txBody>
          <a:bodyPr wrap="square" rtlCol="0">
            <a:spAutoFit/>
          </a:bodyPr>
          <a:lstStyle/>
          <a:p>
            <a:r>
              <a:rPr lang="en-US" dirty="0"/>
              <a:t>3</a:t>
            </a:r>
          </a:p>
        </p:txBody>
      </p:sp>
      <p:sp>
        <p:nvSpPr>
          <p:cNvPr id="21" name="TextBox 20">
            <a:extLst>
              <a:ext uri="{FF2B5EF4-FFF2-40B4-BE49-F238E27FC236}">
                <a16:creationId xmlns:a16="http://schemas.microsoft.com/office/drawing/2014/main" id="{87C0B7BE-CCFD-8840-8FA5-3046C3C49C45}"/>
              </a:ext>
            </a:extLst>
          </p:cNvPr>
          <p:cNvSpPr txBox="1"/>
          <p:nvPr/>
        </p:nvSpPr>
        <p:spPr>
          <a:xfrm>
            <a:off x="5095459" y="4106445"/>
            <a:ext cx="437322" cy="369332"/>
          </a:xfrm>
          <a:prstGeom prst="rect">
            <a:avLst/>
          </a:prstGeom>
          <a:noFill/>
        </p:spPr>
        <p:txBody>
          <a:bodyPr wrap="square" rtlCol="0">
            <a:spAutoFit/>
          </a:bodyPr>
          <a:lstStyle/>
          <a:p>
            <a:r>
              <a:rPr lang="en-US" dirty="0"/>
              <a:t>5</a:t>
            </a:r>
          </a:p>
        </p:txBody>
      </p:sp>
      <p:sp>
        <p:nvSpPr>
          <p:cNvPr id="22" name="TextBox 21">
            <a:extLst>
              <a:ext uri="{FF2B5EF4-FFF2-40B4-BE49-F238E27FC236}">
                <a16:creationId xmlns:a16="http://schemas.microsoft.com/office/drawing/2014/main" id="{E2E9CC4E-7720-1549-86E8-D2FF84168DCA}"/>
              </a:ext>
            </a:extLst>
          </p:cNvPr>
          <p:cNvSpPr txBox="1"/>
          <p:nvPr/>
        </p:nvSpPr>
        <p:spPr>
          <a:xfrm>
            <a:off x="2524538" y="4106445"/>
            <a:ext cx="437322" cy="369332"/>
          </a:xfrm>
          <a:prstGeom prst="rect">
            <a:avLst/>
          </a:prstGeom>
          <a:noFill/>
        </p:spPr>
        <p:txBody>
          <a:bodyPr wrap="square" rtlCol="0">
            <a:spAutoFit/>
          </a:bodyPr>
          <a:lstStyle/>
          <a:p>
            <a:r>
              <a:rPr lang="en-US" dirty="0"/>
              <a:t>5</a:t>
            </a:r>
          </a:p>
        </p:txBody>
      </p:sp>
      <p:sp>
        <p:nvSpPr>
          <p:cNvPr id="23" name="TextBox 22">
            <a:extLst>
              <a:ext uri="{FF2B5EF4-FFF2-40B4-BE49-F238E27FC236}">
                <a16:creationId xmlns:a16="http://schemas.microsoft.com/office/drawing/2014/main" id="{B04969C0-9A3F-3343-A58A-546B51794F21}"/>
              </a:ext>
            </a:extLst>
          </p:cNvPr>
          <p:cNvSpPr txBox="1"/>
          <p:nvPr/>
        </p:nvSpPr>
        <p:spPr>
          <a:xfrm>
            <a:off x="2479814" y="3260035"/>
            <a:ext cx="437322" cy="369332"/>
          </a:xfrm>
          <a:prstGeom prst="rect">
            <a:avLst/>
          </a:prstGeom>
          <a:noFill/>
        </p:spPr>
        <p:txBody>
          <a:bodyPr wrap="square" rtlCol="0">
            <a:spAutoFit/>
          </a:bodyPr>
          <a:lstStyle/>
          <a:p>
            <a:r>
              <a:rPr lang="en-US" dirty="0"/>
              <a:t>3</a:t>
            </a:r>
          </a:p>
        </p:txBody>
      </p:sp>
      <p:sp>
        <p:nvSpPr>
          <p:cNvPr id="24" name="TextBox 23">
            <a:extLst>
              <a:ext uri="{FF2B5EF4-FFF2-40B4-BE49-F238E27FC236}">
                <a16:creationId xmlns:a16="http://schemas.microsoft.com/office/drawing/2014/main" id="{E97DB674-5AFF-0948-827F-B8ED1230947A}"/>
              </a:ext>
            </a:extLst>
          </p:cNvPr>
          <p:cNvSpPr txBox="1"/>
          <p:nvPr/>
        </p:nvSpPr>
        <p:spPr>
          <a:xfrm>
            <a:off x="3892828" y="3285675"/>
            <a:ext cx="437322" cy="369332"/>
          </a:xfrm>
          <a:prstGeom prst="rect">
            <a:avLst/>
          </a:prstGeom>
          <a:noFill/>
        </p:spPr>
        <p:txBody>
          <a:bodyPr wrap="square" rtlCol="0">
            <a:spAutoFit/>
          </a:bodyPr>
          <a:lstStyle/>
          <a:p>
            <a:r>
              <a:rPr lang="en-US" dirty="0"/>
              <a:t>2</a:t>
            </a:r>
          </a:p>
        </p:txBody>
      </p:sp>
      <p:sp>
        <p:nvSpPr>
          <p:cNvPr id="25" name="TextBox 24">
            <a:extLst>
              <a:ext uri="{FF2B5EF4-FFF2-40B4-BE49-F238E27FC236}">
                <a16:creationId xmlns:a16="http://schemas.microsoft.com/office/drawing/2014/main" id="{0B34DDB1-FCD4-E246-9618-AF4295B8992B}"/>
              </a:ext>
            </a:extLst>
          </p:cNvPr>
          <p:cNvSpPr txBox="1"/>
          <p:nvPr/>
        </p:nvSpPr>
        <p:spPr>
          <a:xfrm>
            <a:off x="5115339" y="3279913"/>
            <a:ext cx="437322" cy="369332"/>
          </a:xfrm>
          <a:prstGeom prst="rect">
            <a:avLst/>
          </a:prstGeom>
          <a:noFill/>
        </p:spPr>
        <p:txBody>
          <a:bodyPr wrap="square" rtlCol="0">
            <a:spAutoFit/>
          </a:bodyPr>
          <a:lstStyle/>
          <a:p>
            <a:r>
              <a:rPr lang="en-US" dirty="0"/>
              <a:t>4</a:t>
            </a:r>
          </a:p>
        </p:txBody>
      </p:sp>
      <p:sp>
        <p:nvSpPr>
          <p:cNvPr id="3" name="Right Arrow 2">
            <a:extLst>
              <a:ext uri="{FF2B5EF4-FFF2-40B4-BE49-F238E27FC236}">
                <a16:creationId xmlns:a16="http://schemas.microsoft.com/office/drawing/2014/main" id="{642223C2-E9A1-F446-AFCC-1FBAEC7244ED}"/>
              </a:ext>
            </a:extLst>
          </p:cNvPr>
          <p:cNvSpPr/>
          <p:nvPr/>
        </p:nvSpPr>
        <p:spPr>
          <a:xfrm>
            <a:off x="490331" y="4150379"/>
            <a:ext cx="649357" cy="28146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Right Arrow 25">
            <a:extLst>
              <a:ext uri="{FF2B5EF4-FFF2-40B4-BE49-F238E27FC236}">
                <a16:creationId xmlns:a16="http://schemas.microsoft.com/office/drawing/2014/main" id="{3BCFAC31-4B2A-3841-9229-6E57DF02FBFC}"/>
              </a:ext>
            </a:extLst>
          </p:cNvPr>
          <p:cNvSpPr/>
          <p:nvPr/>
        </p:nvSpPr>
        <p:spPr>
          <a:xfrm>
            <a:off x="3107639" y="3346173"/>
            <a:ext cx="649357" cy="28146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8" name="Straight Connector 27">
            <a:extLst>
              <a:ext uri="{FF2B5EF4-FFF2-40B4-BE49-F238E27FC236}">
                <a16:creationId xmlns:a16="http://schemas.microsoft.com/office/drawing/2014/main" id="{2209401C-F66E-914D-88CF-FB94E4ED95F3}"/>
              </a:ext>
            </a:extLst>
          </p:cNvPr>
          <p:cNvCxnSpPr/>
          <p:nvPr/>
        </p:nvCxnSpPr>
        <p:spPr>
          <a:xfrm>
            <a:off x="6604549" y="3695626"/>
            <a:ext cx="1285461" cy="0"/>
          </a:xfrm>
          <a:prstGeom prst="line">
            <a:avLst/>
          </a:prstGeom>
          <a:ln w="19050"/>
        </p:spPr>
        <p:style>
          <a:lnRef idx="1">
            <a:schemeClr val="accent1"/>
          </a:lnRef>
          <a:fillRef idx="0">
            <a:schemeClr val="accent1"/>
          </a:fillRef>
          <a:effectRef idx="0">
            <a:schemeClr val="accent1"/>
          </a:effectRef>
          <a:fontRef idx="minor">
            <a:schemeClr val="tx1"/>
          </a:fontRef>
        </p:style>
      </p:cxnSp>
      <p:sp>
        <p:nvSpPr>
          <p:cNvPr id="29" name="TextBox 28">
            <a:extLst>
              <a:ext uri="{FF2B5EF4-FFF2-40B4-BE49-F238E27FC236}">
                <a16:creationId xmlns:a16="http://schemas.microsoft.com/office/drawing/2014/main" id="{DA0998A2-5BFD-774D-BD62-316403748AB5}"/>
              </a:ext>
            </a:extLst>
          </p:cNvPr>
          <p:cNvSpPr txBox="1"/>
          <p:nvPr/>
        </p:nvSpPr>
        <p:spPr>
          <a:xfrm>
            <a:off x="6425647" y="3256575"/>
            <a:ext cx="437322" cy="369332"/>
          </a:xfrm>
          <a:prstGeom prst="rect">
            <a:avLst/>
          </a:prstGeom>
          <a:noFill/>
        </p:spPr>
        <p:txBody>
          <a:bodyPr wrap="square" rtlCol="0">
            <a:spAutoFit/>
          </a:bodyPr>
          <a:lstStyle/>
          <a:p>
            <a:r>
              <a:rPr lang="en-US" dirty="0"/>
              <a:t>1</a:t>
            </a:r>
          </a:p>
        </p:txBody>
      </p:sp>
      <p:sp>
        <p:nvSpPr>
          <p:cNvPr id="30" name="TextBox 29">
            <a:extLst>
              <a:ext uri="{FF2B5EF4-FFF2-40B4-BE49-F238E27FC236}">
                <a16:creationId xmlns:a16="http://schemas.microsoft.com/office/drawing/2014/main" id="{B2399EB6-CB61-BC4C-965F-4EA99FBE3E38}"/>
              </a:ext>
            </a:extLst>
          </p:cNvPr>
          <p:cNvSpPr txBox="1"/>
          <p:nvPr/>
        </p:nvSpPr>
        <p:spPr>
          <a:xfrm>
            <a:off x="7686261" y="3258305"/>
            <a:ext cx="437322" cy="369332"/>
          </a:xfrm>
          <a:prstGeom prst="rect">
            <a:avLst/>
          </a:prstGeom>
          <a:noFill/>
        </p:spPr>
        <p:txBody>
          <a:bodyPr wrap="square" rtlCol="0">
            <a:spAutoFit/>
          </a:bodyPr>
          <a:lstStyle/>
          <a:p>
            <a:r>
              <a:rPr lang="en-US" dirty="0"/>
              <a:t>3</a:t>
            </a:r>
          </a:p>
        </p:txBody>
      </p:sp>
      <p:cxnSp>
        <p:nvCxnSpPr>
          <p:cNvPr id="31" name="Straight Connector 30">
            <a:extLst>
              <a:ext uri="{FF2B5EF4-FFF2-40B4-BE49-F238E27FC236}">
                <a16:creationId xmlns:a16="http://schemas.microsoft.com/office/drawing/2014/main" id="{1E527FD0-3E39-0F4A-824A-4C559F6B9FC6}"/>
              </a:ext>
            </a:extLst>
          </p:cNvPr>
          <p:cNvCxnSpPr/>
          <p:nvPr/>
        </p:nvCxnSpPr>
        <p:spPr>
          <a:xfrm>
            <a:off x="9170499" y="3667594"/>
            <a:ext cx="1285461" cy="0"/>
          </a:xfrm>
          <a:prstGeom prst="line">
            <a:avLst/>
          </a:prstGeom>
          <a:ln w="19050"/>
        </p:spPr>
        <p:style>
          <a:lnRef idx="1">
            <a:schemeClr val="accent1"/>
          </a:lnRef>
          <a:fillRef idx="0">
            <a:schemeClr val="accent1"/>
          </a:fillRef>
          <a:effectRef idx="0">
            <a:schemeClr val="accent1"/>
          </a:effectRef>
          <a:fontRef idx="minor">
            <a:schemeClr val="tx1"/>
          </a:fontRef>
        </p:style>
      </p:cxnSp>
      <p:sp>
        <p:nvSpPr>
          <p:cNvPr id="32" name="TextBox 31">
            <a:extLst>
              <a:ext uri="{FF2B5EF4-FFF2-40B4-BE49-F238E27FC236}">
                <a16:creationId xmlns:a16="http://schemas.microsoft.com/office/drawing/2014/main" id="{8032903E-46E9-6E42-91F2-34876623C3D1}"/>
              </a:ext>
            </a:extLst>
          </p:cNvPr>
          <p:cNvSpPr txBox="1"/>
          <p:nvPr/>
        </p:nvSpPr>
        <p:spPr>
          <a:xfrm>
            <a:off x="9061172" y="3264930"/>
            <a:ext cx="437322" cy="369332"/>
          </a:xfrm>
          <a:prstGeom prst="rect">
            <a:avLst/>
          </a:prstGeom>
          <a:noFill/>
        </p:spPr>
        <p:txBody>
          <a:bodyPr wrap="square" rtlCol="0">
            <a:spAutoFit/>
          </a:bodyPr>
          <a:lstStyle/>
          <a:p>
            <a:r>
              <a:rPr lang="en-US" dirty="0"/>
              <a:t>2</a:t>
            </a:r>
          </a:p>
        </p:txBody>
      </p:sp>
      <p:sp>
        <p:nvSpPr>
          <p:cNvPr id="33" name="TextBox 32">
            <a:extLst>
              <a:ext uri="{FF2B5EF4-FFF2-40B4-BE49-F238E27FC236}">
                <a16:creationId xmlns:a16="http://schemas.microsoft.com/office/drawing/2014/main" id="{37B9F91D-22C1-A74B-8642-4789EDAD8439}"/>
              </a:ext>
            </a:extLst>
          </p:cNvPr>
          <p:cNvSpPr txBox="1"/>
          <p:nvPr/>
        </p:nvSpPr>
        <p:spPr>
          <a:xfrm>
            <a:off x="10283683" y="3259168"/>
            <a:ext cx="437322" cy="369332"/>
          </a:xfrm>
          <a:prstGeom prst="rect">
            <a:avLst/>
          </a:prstGeom>
          <a:noFill/>
        </p:spPr>
        <p:txBody>
          <a:bodyPr wrap="square" rtlCol="0">
            <a:spAutoFit/>
          </a:bodyPr>
          <a:lstStyle/>
          <a:p>
            <a:r>
              <a:rPr lang="en-US" dirty="0"/>
              <a:t>4</a:t>
            </a:r>
          </a:p>
        </p:txBody>
      </p:sp>
      <p:pic>
        <p:nvPicPr>
          <p:cNvPr id="35" name="Picture 34" descr="Text&#10;&#10;Description automatically generated">
            <a:extLst>
              <a:ext uri="{FF2B5EF4-FFF2-40B4-BE49-F238E27FC236}">
                <a16:creationId xmlns:a16="http://schemas.microsoft.com/office/drawing/2014/main" id="{BE63CC79-14B4-D048-AC18-8003252422D4}"/>
              </a:ext>
            </a:extLst>
          </p:cNvPr>
          <p:cNvPicPr>
            <a:picLocks noChangeAspect="1"/>
          </p:cNvPicPr>
          <p:nvPr/>
        </p:nvPicPr>
        <p:blipFill>
          <a:blip r:embed="rId2"/>
          <a:stretch>
            <a:fillRect/>
          </a:stretch>
        </p:blipFill>
        <p:spPr>
          <a:xfrm>
            <a:off x="8030817" y="5998278"/>
            <a:ext cx="1587500" cy="825500"/>
          </a:xfrm>
          <a:prstGeom prst="rect">
            <a:avLst/>
          </a:prstGeom>
        </p:spPr>
      </p:pic>
      <p:sp>
        <p:nvSpPr>
          <p:cNvPr id="36" name="TextBox 35">
            <a:extLst>
              <a:ext uri="{FF2B5EF4-FFF2-40B4-BE49-F238E27FC236}">
                <a16:creationId xmlns:a16="http://schemas.microsoft.com/office/drawing/2014/main" id="{D54A993D-D93B-CC48-8CC4-2DB29EE68E61}"/>
              </a:ext>
            </a:extLst>
          </p:cNvPr>
          <p:cNvSpPr txBox="1"/>
          <p:nvPr/>
        </p:nvSpPr>
        <p:spPr>
          <a:xfrm>
            <a:off x="9362661" y="6149418"/>
            <a:ext cx="2663688" cy="523220"/>
          </a:xfrm>
          <a:prstGeom prst="rect">
            <a:avLst/>
          </a:prstGeom>
          <a:noFill/>
        </p:spPr>
        <p:txBody>
          <a:bodyPr wrap="square" rtlCol="0">
            <a:spAutoFit/>
          </a:bodyPr>
          <a:lstStyle/>
          <a:p>
            <a:pPr fontAlgn="t"/>
            <a:r>
              <a:rPr lang="en-US" sz="1400" dirty="0">
                <a:solidFill>
                  <a:srgbClr val="000000"/>
                </a:solidFill>
                <a:latin typeface="Arial" panose="020B0604020202020204" pitchFamily="34" charset="0"/>
              </a:rPr>
              <a:t>Build Start &lt;= Probe Start and Build End &gt;= Probe End</a:t>
            </a:r>
            <a:endParaRPr lang="en-US" sz="1400" dirty="0"/>
          </a:p>
        </p:txBody>
      </p:sp>
      <p:sp>
        <p:nvSpPr>
          <p:cNvPr id="38" name="TextBox 37">
            <a:extLst>
              <a:ext uri="{FF2B5EF4-FFF2-40B4-BE49-F238E27FC236}">
                <a16:creationId xmlns:a16="http://schemas.microsoft.com/office/drawing/2014/main" id="{994B4D51-EDD1-034B-B0B6-BC9AAD3EE31C}"/>
              </a:ext>
            </a:extLst>
          </p:cNvPr>
          <p:cNvSpPr txBox="1"/>
          <p:nvPr/>
        </p:nvSpPr>
        <p:spPr>
          <a:xfrm>
            <a:off x="1398102" y="4969565"/>
            <a:ext cx="1777448" cy="371061"/>
          </a:xfrm>
          <a:prstGeom prst="rect">
            <a:avLst/>
          </a:prstGeom>
          <a:noFill/>
        </p:spPr>
        <p:txBody>
          <a:bodyPr wrap="square" rtlCol="0">
            <a:spAutoFit/>
          </a:bodyPr>
          <a:lstStyle/>
          <a:p>
            <a:r>
              <a:rPr lang="en-US" dirty="0"/>
              <a:t>Results</a:t>
            </a:r>
          </a:p>
        </p:txBody>
      </p:sp>
    </p:spTree>
    <p:extLst>
      <p:ext uri="{BB962C8B-B14F-4D97-AF65-F5344CB8AC3E}">
        <p14:creationId xmlns:p14="http://schemas.microsoft.com/office/powerpoint/2010/main" val="274929222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31D225-73B6-7644-92EE-8A5CEF3F5DB5}"/>
              </a:ext>
            </a:extLst>
          </p:cNvPr>
          <p:cNvSpPr>
            <a:spLocks noGrp="1"/>
          </p:cNvSpPr>
          <p:nvPr>
            <p:ph type="title"/>
          </p:nvPr>
        </p:nvSpPr>
        <p:spPr/>
        <p:txBody>
          <a:bodyPr/>
          <a:lstStyle/>
          <a:p>
            <a:r>
              <a:rPr lang="en-US" dirty="0"/>
              <a:t>Time Sweep's Algorithm</a:t>
            </a:r>
          </a:p>
        </p:txBody>
      </p:sp>
      <p:sp>
        <p:nvSpPr>
          <p:cNvPr id="5" name="TextBox 4">
            <a:extLst>
              <a:ext uri="{FF2B5EF4-FFF2-40B4-BE49-F238E27FC236}">
                <a16:creationId xmlns:a16="http://schemas.microsoft.com/office/drawing/2014/main" id="{F5F71D35-F6BA-604B-93CB-4D5EA58C4463}"/>
              </a:ext>
            </a:extLst>
          </p:cNvPr>
          <p:cNvSpPr txBox="1"/>
          <p:nvPr/>
        </p:nvSpPr>
        <p:spPr>
          <a:xfrm>
            <a:off x="1219200" y="2822713"/>
            <a:ext cx="1762539" cy="369332"/>
          </a:xfrm>
          <a:prstGeom prst="rect">
            <a:avLst/>
          </a:prstGeom>
          <a:noFill/>
        </p:spPr>
        <p:txBody>
          <a:bodyPr wrap="square" rtlCol="0">
            <a:spAutoFit/>
          </a:bodyPr>
          <a:lstStyle/>
          <a:p>
            <a:pPr algn="ctr"/>
            <a:r>
              <a:rPr lang="en-US" dirty="0"/>
              <a:t>Build Stream</a:t>
            </a:r>
          </a:p>
        </p:txBody>
      </p:sp>
      <p:sp>
        <p:nvSpPr>
          <p:cNvPr id="6" name="TextBox 5">
            <a:extLst>
              <a:ext uri="{FF2B5EF4-FFF2-40B4-BE49-F238E27FC236}">
                <a16:creationId xmlns:a16="http://schemas.microsoft.com/office/drawing/2014/main" id="{E356A111-F84B-E94D-B103-D45C84E4177D}"/>
              </a:ext>
            </a:extLst>
          </p:cNvPr>
          <p:cNvSpPr txBox="1"/>
          <p:nvPr/>
        </p:nvSpPr>
        <p:spPr>
          <a:xfrm>
            <a:off x="3790122" y="2822713"/>
            <a:ext cx="1762539" cy="369332"/>
          </a:xfrm>
          <a:prstGeom prst="rect">
            <a:avLst/>
          </a:prstGeom>
          <a:noFill/>
        </p:spPr>
        <p:txBody>
          <a:bodyPr wrap="square" rtlCol="0">
            <a:spAutoFit/>
          </a:bodyPr>
          <a:lstStyle/>
          <a:p>
            <a:pPr algn="ctr"/>
            <a:r>
              <a:rPr lang="en-US" dirty="0"/>
              <a:t>Probe Stream</a:t>
            </a:r>
          </a:p>
        </p:txBody>
      </p:sp>
      <p:sp>
        <p:nvSpPr>
          <p:cNvPr id="7" name="TextBox 6">
            <a:extLst>
              <a:ext uri="{FF2B5EF4-FFF2-40B4-BE49-F238E27FC236}">
                <a16:creationId xmlns:a16="http://schemas.microsoft.com/office/drawing/2014/main" id="{728363A1-B411-D94D-B435-F24F300899F2}"/>
              </a:ext>
            </a:extLst>
          </p:cNvPr>
          <p:cNvSpPr txBox="1"/>
          <p:nvPr/>
        </p:nvSpPr>
        <p:spPr>
          <a:xfrm>
            <a:off x="6361044" y="2822713"/>
            <a:ext cx="1762539" cy="369332"/>
          </a:xfrm>
          <a:prstGeom prst="rect">
            <a:avLst/>
          </a:prstGeom>
          <a:noFill/>
        </p:spPr>
        <p:txBody>
          <a:bodyPr wrap="square" rtlCol="0">
            <a:spAutoFit/>
          </a:bodyPr>
          <a:lstStyle/>
          <a:p>
            <a:pPr algn="ctr"/>
            <a:r>
              <a:rPr lang="en-US" dirty="0"/>
              <a:t>Build Memory</a:t>
            </a:r>
          </a:p>
        </p:txBody>
      </p:sp>
      <p:sp>
        <p:nvSpPr>
          <p:cNvPr id="8" name="TextBox 7">
            <a:extLst>
              <a:ext uri="{FF2B5EF4-FFF2-40B4-BE49-F238E27FC236}">
                <a16:creationId xmlns:a16="http://schemas.microsoft.com/office/drawing/2014/main" id="{10E19187-3A4A-924C-BA7C-20AFC0148823}"/>
              </a:ext>
            </a:extLst>
          </p:cNvPr>
          <p:cNvSpPr txBox="1"/>
          <p:nvPr/>
        </p:nvSpPr>
        <p:spPr>
          <a:xfrm>
            <a:off x="8931966" y="2822713"/>
            <a:ext cx="1762539" cy="369332"/>
          </a:xfrm>
          <a:prstGeom prst="rect">
            <a:avLst/>
          </a:prstGeom>
          <a:noFill/>
        </p:spPr>
        <p:txBody>
          <a:bodyPr wrap="square" rtlCol="0">
            <a:spAutoFit/>
          </a:bodyPr>
          <a:lstStyle/>
          <a:p>
            <a:pPr algn="ctr"/>
            <a:r>
              <a:rPr lang="en-US" dirty="0"/>
              <a:t>Probe Memory</a:t>
            </a:r>
          </a:p>
        </p:txBody>
      </p:sp>
      <p:cxnSp>
        <p:nvCxnSpPr>
          <p:cNvPr id="10" name="Straight Connector 9">
            <a:extLst>
              <a:ext uri="{FF2B5EF4-FFF2-40B4-BE49-F238E27FC236}">
                <a16:creationId xmlns:a16="http://schemas.microsoft.com/office/drawing/2014/main" id="{21DAE5A9-4564-5249-A7F3-B4721078D195}"/>
              </a:ext>
            </a:extLst>
          </p:cNvPr>
          <p:cNvCxnSpPr/>
          <p:nvPr/>
        </p:nvCxnSpPr>
        <p:spPr>
          <a:xfrm>
            <a:off x="1398102" y="3697356"/>
            <a:ext cx="1285461" cy="0"/>
          </a:xfrm>
          <a:prstGeom prst="line">
            <a:avLst/>
          </a:prstGeom>
          <a:ln w="19050"/>
        </p:spPr>
        <p:style>
          <a:lnRef idx="1">
            <a:schemeClr val="accent1"/>
          </a:lnRef>
          <a:fillRef idx="0">
            <a:schemeClr val="accent1"/>
          </a:fillRef>
          <a:effectRef idx="0">
            <a:schemeClr val="accent1"/>
          </a:effectRef>
          <a:fontRef idx="minor">
            <a:schemeClr val="tx1"/>
          </a:fontRef>
        </p:style>
      </p:cxnSp>
      <p:cxnSp>
        <p:nvCxnSpPr>
          <p:cNvPr id="12" name="Straight Connector 11">
            <a:extLst>
              <a:ext uri="{FF2B5EF4-FFF2-40B4-BE49-F238E27FC236}">
                <a16:creationId xmlns:a16="http://schemas.microsoft.com/office/drawing/2014/main" id="{BC627B49-C181-6046-8B0E-F028B3C2A9CC}"/>
              </a:ext>
            </a:extLst>
          </p:cNvPr>
          <p:cNvCxnSpPr>
            <a:cxnSpLocks/>
          </p:cNvCxnSpPr>
          <p:nvPr/>
        </p:nvCxnSpPr>
        <p:spPr>
          <a:xfrm>
            <a:off x="1457738" y="4518991"/>
            <a:ext cx="1285461" cy="0"/>
          </a:xfrm>
          <a:prstGeom prst="line">
            <a:avLst/>
          </a:prstGeom>
          <a:ln w="25400"/>
        </p:spPr>
        <p:style>
          <a:lnRef idx="1">
            <a:schemeClr val="accent1"/>
          </a:lnRef>
          <a:fillRef idx="0">
            <a:schemeClr val="accent1"/>
          </a:fillRef>
          <a:effectRef idx="0">
            <a:schemeClr val="accent1"/>
          </a:effectRef>
          <a:fontRef idx="minor">
            <a:schemeClr val="tx1"/>
          </a:fontRef>
        </p:style>
      </p:cxnSp>
      <p:cxnSp>
        <p:nvCxnSpPr>
          <p:cNvPr id="14" name="Straight Connector 13">
            <a:extLst>
              <a:ext uri="{FF2B5EF4-FFF2-40B4-BE49-F238E27FC236}">
                <a16:creationId xmlns:a16="http://schemas.microsoft.com/office/drawing/2014/main" id="{73EA302A-902A-A64C-93D4-CFF96E34C24D}"/>
              </a:ext>
            </a:extLst>
          </p:cNvPr>
          <p:cNvCxnSpPr/>
          <p:nvPr/>
        </p:nvCxnSpPr>
        <p:spPr>
          <a:xfrm>
            <a:off x="4028659" y="3664226"/>
            <a:ext cx="1285461" cy="0"/>
          </a:xfrm>
          <a:prstGeom prst="line">
            <a:avLst/>
          </a:prstGeom>
          <a:ln w="19050"/>
        </p:spPr>
        <p:style>
          <a:lnRef idx="1">
            <a:schemeClr val="accent1"/>
          </a:lnRef>
          <a:fillRef idx="0">
            <a:schemeClr val="accent1"/>
          </a:fillRef>
          <a:effectRef idx="0">
            <a:schemeClr val="accent1"/>
          </a:effectRef>
          <a:fontRef idx="minor">
            <a:schemeClr val="tx1"/>
          </a:fontRef>
        </p:style>
      </p:cxnSp>
      <p:cxnSp>
        <p:nvCxnSpPr>
          <p:cNvPr id="15" name="Straight Connector 14">
            <a:extLst>
              <a:ext uri="{FF2B5EF4-FFF2-40B4-BE49-F238E27FC236}">
                <a16:creationId xmlns:a16="http://schemas.microsoft.com/office/drawing/2014/main" id="{49A914BD-F50C-8A44-AE76-B3E4867E3351}"/>
              </a:ext>
            </a:extLst>
          </p:cNvPr>
          <p:cNvCxnSpPr>
            <a:cxnSpLocks/>
          </p:cNvCxnSpPr>
          <p:nvPr/>
        </p:nvCxnSpPr>
        <p:spPr>
          <a:xfrm>
            <a:off x="4028659" y="4518991"/>
            <a:ext cx="1285461" cy="0"/>
          </a:xfrm>
          <a:prstGeom prst="line">
            <a:avLst/>
          </a:prstGeom>
          <a:ln w="25400"/>
        </p:spPr>
        <p:style>
          <a:lnRef idx="1">
            <a:schemeClr val="accent1"/>
          </a:lnRef>
          <a:fillRef idx="0">
            <a:schemeClr val="accent1"/>
          </a:fillRef>
          <a:effectRef idx="0">
            <a:schemeClr val="accent1"/>
          </a:effectRef>
          <a:fontRef idx="minor">
            <a:schemeClr val="tx1"/>
          </a:fontRef>
        </p:style>
      </p:cxnSp>
      <p:sp>
        <p:nvSpPr>
          <p:cNvPr id="16" name="TextBox 15">
            <a:extLst>
              <a:ext uri="{FF2B5EF4-FFF2-40B4-BE49-F238E27FC236}">
                <a16:creationId xmlns:a16="http://schemas.microsoft.com/office/drawing/2014/main" id="{83A0D8D0-203D-EE46-9407-7C18AF13F973}"/>
              </a:ext>
            </a:extLst>
          </p:cNvPr>
          <p:cNvSpPr txBox="1"/>
          <p:nvPr/>
        </p:nvSpPr>
        <p:spPr>
          <a:xfrm>
            <a:off x="1219200" y="3258305"/>
            <a:ext cx="437322" cy="369332"/>
          </a:xfrm>
          <a:prstGeom prst="rect">
            <a:avLst/>
          </a:prstGeom>
          <a:noFill/>
        </p:spPr>
        <p:txBody>
          <a:bodyPr wrap="square" rtlCol="0">
            <a:spAutoFit/>
          </a:bodyPr>
          <a:lstStyle/>
          <a:p>
            <a:r>
              <a:rPr lang="en-US" dirty="0"/>
              <a:t>1</a:t>
            </a:r>
          </a:p>
        </p:txBody>
      </p:sp>
      <p:sp>
        <p:nvSpPr>
          <p:cNvPr id="19" name="TextBox 18">
            <a:extLst>
              <a:ext uri="{FF2B5EF4-FFF2-40B4-BE49-F238E27FC236}">
                <a16:creationId xmlns:a16="http://schemas.microsoft.com/office/drawing/2014/main" id="{68A23124-DB34-3D42-9D01-6E0C3F82F270}"/>
              </a:ext>
            </a:extLst>
          </p:cNvPr>
          <p:cNvSpPr txBox="1"/>
          <p:nvPr/>
        </p:nvSpPr>
        <p:spPr>
          <a:xfrm>
            <a:off x="3892828" y="4106445"/>
            <a:ext cx="437322" cy="369332"/>
          </a:xfrm>
          <a:prstGeom prst="rect">
            <a:avLst/>
          </a:prstGeom>
          <a:noFill/>
        </p:spPr>
        <p:txBody>
          <a:bodyPr wrap="square" rtlCol="0">
            <a:spAutoFit/>
          </a:bodyPr>
          <a:lstStyle/>
          <a:p>
            <a:r>
              <a:rPr lang="en-US" dirty="0"/>
              <a:t>4</a:t>
            </a:r>
          </a:p>
        </p:txBody>
      </p:sp>
      <p:sp>
        <p:nvSpPr>
          <p:cNvPr id="20" name="TextBox 19">
            <a:extLst>
              <a:ext uri="{FF2B5EF4-FFF2-40B4-BE49-F238E27FC236}">
                <a16:creationId xmlns:a16="http://schemas.microsoft.com/office/drawing/2014/main" id="{C71D141E-4198-424C-B8A8-19B71B9CDF92}"/>
              </a:ext>
            </a:extLst>
          </p:cNvPr>
          <p:cNvSpPr txBox="1"/>
          <p:nvPr/>
        </p:nvSpPr>
        <p:spPr>
          <a:xfrm>
            <a:off x="1239078" y="4106445"/>
            <a:ext cx="437322" cy="369332"/>
          </a:xfrm>
          <a:prstGeom prst="rect">
            <a:avLst/>
          </a:prstGeom>
          <a:noFill/>
        </p:spPr>
        <p:txBody>
          <a:bodyPr wrap="square" rtlCol="0">
            <a:spAutoFit/>
          </a:bodyPr>
          <a:lstStyle/>
          <a:p>
            <a:r>
              <a:rPr lang="en-US" dirty="0"/>
              <a:t>3</a:t>
            </a:r>
          </a:p>
        </p:txBody>
      </p:sp>
      <p:sp>
        <p:nvSpPr>
          <p:cNvPr id="21" name="TextBox 20">
            <a:extLst>
              <a:ext uri="{FF2B5EF4-FFF2-40B4-BE49-F238E27FC236}">
                <a16:creationId xmlns:a16="http://schemas.microsoft.com/office/drawing/2014/main" id="{87C0B7BE-CCFD-8840-8FA5-3046C3C49C45}"/>
              </a:ext>
            </a:extLst>
          </p:cNvPr>
          <p:cNvSpPr txBox="1"/>
          <p:nvPr/>
        </p:nvSpPr>
        <p:spPr>
          <a:xfrm>
            <a:off x="5095459" y="4106445"/>
            <a:ext cx="437322" cy="369332"/>
          </a:xfrm>
          <a:prstGeom prst="rect">
            <a:avLst/>
          </a:prstGeom>
          <a:noFill/>
        </p:spPr>
        <p:txBody>
          <a:bodyPr wrap="square" rtlCol="0">
            <a:spAutoFit/>
          </a:bodyPr>
          <a:lstStyle/>
          <a:p>
            <a:r>
              <a:rPr lang="en-US" dirty="0"/>
              <a:t>5</a:t>
            </a:r>
          </a:p>
        </p:txBody>
      </p:sp>
      <p:sp>
        <p:nvSpPr>
          <p:cNvPr id="22" name="TextBox 21">
            <a:extLst>
              <a:ext uri="{FF2B5EF4-FFF2-40B4-BE49-F238E27FC236}">
                <a16:creationId xmlns:a16="http://schemas.microsoft.com/office/drawing/2014/main" id="{E2E9CC4E-7720-1549-86E8-D2FF84168DCA}"/>
              </a:ext>
            </a:extLst>
          </p:cNvPr>
          <p:cNvSpPr txBox="1"/>
          <p:nvPr/>
        </p:nvSpPr>
        <p:spPr>
          <a:xfrm>
            <a:off x="2524538" y="4106445"/>
            <a:ext cx="437322" cy="369332"/>
          </a:xfrm>
          <a:prstGeom prst="rect">
            <a:avLst/>
          </a:prstGeom>
          <a:noFill/>
        </p:spPr>
        <p:txBody>
          <a:bodyPr wrap="square" rtlCol="0">
            <a:spAutoFit/>
          </a:bodyPr>
          <a:lstStyle/>
          <a:p>
            <a:r>
              <a:rPr lang="en-US" dirty="0"/>
              <a:t>5</a:t>
            </a:r>
          </a:p>
        </p:txBody>
      </p:sp>
      <p:sp>
        <p:nvSpPr>
          <p:cNvPr id="23" name="TextBox 22">
            <a:extLst>
              <a:ext uri="{FF2B5EF4-FFF2-40B4-BE49-F238E27FC236}">
                <a16:creationId xmlns:a16="http://schemas.microsoft.com/office/drawing/2014/main" id="{B04969C0-9A3F-3343-A58A-546B51794F21}"/>
              </a:ext>
            </a:extLst>
          </p:cNvPr>
          <p:cNvSpPr txBox="1"/>
          <p:nvPr/>
        </p:nvSpPr>
        <p:spPr>
          <a:xfrm>
            <a:off x="2479814" y="3260035"/>
            <a:ext cx="437322" cy="369332"/>
          </a:xfrm>
          <a:prstGeom prst="rect">
            <a:avLst/>
          </a:prstGeom>
          <a:noFill/>
        </p:spPr>
        <p:txBody>
          <a:bodyPr wrap="square" rtlCol="0">
            <a:spAutoFit/>
          </a:bodyPr>
          <a:lstStyle/>
          <a:p>
            <a:r>
              <a:rPr lang="en-US" dirty="0"/>
              <a:t>3</a:t>
            </a:r>
          </a:p>
        </p:txBody>
      </p:sp>
      <p:sp>
        <p:nvSpPr>
          <p:cNvPr id="24" name="TextBox 23">
            <a:extLst>
              <a:ext uri="{FF2B5EF4-FFF2-40B4-BE49-F238E27FC236}">
                <a16:creationId xmlns:a16="http://schemas.microsoft.com/office/drawing/2014/main" id="{E97DB674-5AFF-0948-827F-B8ED1230947A}"/>
              </a:ext>
            </a:extLst>
          </p:cNvPr>
          <p:cNvSpPr txBox="1"/>
          <p:nvPr/>
        </p:nvSpPr>
        <p:spPr>
          <a:xfrm>
            <a:off x="3892828" y="3285675"/>
            <a:ext cx="437322" cy="369332"/>
          </a:xfrm>
          <a:prstGeom prst="rect">
            <a:avLst/>
          </a:prstGeom>
          <a:noFill/>
        </p:spPr>
        <p:txBody>
          <a:bodyPr wrap="square" rtlCol="0">
            <a:spAutoFit/>
          </a:bodyPr>
          <a:lstStyle/>
          <a:p>
            <a:r>
              <a:rPr lang="en-US" dirty="0"/>
              <a:t>2</a:t>
            </a:r>
          </a:p>
        </p:txBody>
      </p:sp>
      <p:sp>
        <p:nvSpPr>
          <p:cNvPr id="25" name="TextBox 24">
            <a:extLst>
              <a:ext uri="{FF2B5EF4-FFF2-40B4-BE49-F238E27FC236}">
                <a16:creationId xmlns:a16="http://schemas.microsoft.com/office/drawing/2014/main" id="{0B34DDB1-FCD4-E246-9618-AF4295B8992B}"/>
              </a:ext>
            </a:extLst>
          </p:cNvPr>
          <p:cNvSpPr txBox="1"/>
          <p:nvPr/>
        </p:nvSpPr>
        <p:spPr>
          <a:xfrm>
            <a:off x="5115339" y="3279913"/>
            <a:ext cx="437322" cy="369332"/>
          </a:xfrm>
          <a:prstGeom prst="rect">
            <a:avLst/>
          </a:prstGeom>
          <a:noFill/>
        </p:spPr>
        <p:txBody>
          <a:bodyPr wrap="square" rtlCol="0">
            <a:spAutoFit/>
          </a:bodyPr>
          <a:lstStyle/>
          <a:p>
            <a:r>
              <a:rPr lang="en-US" dirty="0"/>
              <a:t>4</a:t>
            </a:r>
          </a:p>
        </p:txBody>
      </p:sp>
      <p:sp>
        <p:nvSpPr>
          <p:cNvPr id="3" name="Right Arrow 2">
            <a:extLst>
              <a:ext uri="{FF2B5EF4-FFF2-40B4-BE49-F238E27FC236}">
                <a16:creationId xmlns:a16="http://schemas.microsoft.com/office/drawing/2014/main" id="{642223C2-E9A1-F446-AFCC-1FBAEC7244ED}"/>
              </a:ext>
            </a:extLst>
          </p:cNvPr>
          <p:cNvSpPr/>
          <p:nvPr/>
        </p:nvSpPr>
        <p:spPr>
          <a:xfrm>
            <a:off x="490331" y="4150379"/>
            <a:ext cx="649357" cy="28146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Right Arrow 25">
            <a:extLst>
              <a:ext uri="{FF2B5EF4-FFF2-40B4-BE49-F238E27FC236}">
                <a16:creationId xmlns:a16="http://schemas.microsoft.com/office/drawing/2014/main" id="{3BCFAC31-4B2A-3841-9229-6E57DF02FBFC}"/>
              </a:ext>
            </a:extLst>
          </p:cNvPr>
          <p:cNvSpPr/>
          <p:nvPr/>
        </p:nvSpPr>
        <p:spPr>
          <a:xfrm>
            <a:off x="3107639" y="3346173"/>
            <a:ext cx="649357" cy="28146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8" name="Straight Connector 27">
            <a:extLst>
              <a:ext uri="{FF2B5EF4-FFF2-40B4-BE49-F238E27FC236}">
                <a16:creationId xmlns:a16="http://schemas.microsoft.com/office/drawing/2014/main" id="{2209401C-F66E-914D-88CF-FB94E4ED95F3}"/>
              </a:ext>
            </a:extLst>
          </p:cNvPr>
          <p:cNvCxnSpPr/>
          <p:nvPr/>
        </p:nvCxnSpPr>
        <p:spPr>
          <a:xfrm>
            <a:off x="6604549" y="3695626"/>
            <a:ext cx="1285461" cy="0"/>
          </a:xfrm>
          <a:prstGeom prst="line">
            <a:avLst/>
          </a:prstGeom>
          <a:ln w="19050"/>
        </p:spPr>
        <p:style>
          <a:lnRef idx="1">
            <a:schemeClr val="accent1"/>
          </a:lnRef>
          <a:fillRef idx="0">
            <a:schemeClr val="accent1"/>
          </a:fillRef>
          <a:effectRef idx="0">
            <a:schemeClr val="accent1"/>
          </a:effectRef>
          <a:fontRef idx="minor">
            <a:schemeClr val="tx1"/>
          </a:fontRef>
        </p:style>
      </p:cxnSp>
      <p:sp>
        <p:nvSpPr>
          <p:cNvPr id="29" name="TextBox 28">
            <a:extLst>
              <a:ext uri="{FF2B5EF4-FFF2-40B4-BE49-F238E27FC236}">
                <a16:creationId xmlns:a16="http://schemas.microsoft.com/office/drawing/2014/main" id="{DA0998A2-5BFD-774D-BD62-316403748AB5}"/>
              </a:ext>
            </a:extLst>
          </p:cNvPr>
          <p:cNvSpPr txBox="1"/>
          <p:nvPr/>
        </p:nvSpPr>
        <p:spPr>
          <a:xfrm>
            <a:off x="6425647" y="3256575"/>
            <a:ext cx="437322" cy="369332"/>
          </a:xfrm>
          <a:prstGeom prst="rect">
            <a:avLst/>
          </a:prstGeom>
          <a:noFill/>
        </p:spPr>
        <p:txBody>
          <a:bodyPr wrap="square" rtlCol="0">
            <a:spAutoFit/>
          </a:bodyPr>
          <a:lstStyle/>
          <a:p>
            <a:r>
              <a:rPr lang="en-US" dirty="0"/>
              <a:t>1</a:t>
            </a:r>
          </a:p>
        </p:txBody>
      </p:sp>
      <p:sp>
        <p:nvSpPr>
          <p:cNvPr id="30" name="TextBox 29">
            <a:extLst>
              <a:ext uri="{FF2B5EF4-FFF2-40B4-BE49-F238E27FC236}">
                <a16:creationId xmlns:a16="http://schemas.microsoft.com/office/drawing/2014/main" id="{B2399EB6-CB61-BC4C-965F-4EA99FBE3E38}"/>
              </a:ext>
            </a:extLst>
          </p:cNvPr>
          <p:cNvSpPr txBox="1"/>
          <p:nvPr/>
        </p:nvSpPr>
        <p:spPr>
          <a:xfrm>
            <a:off x="7686261" y="3258305"/>
            <a:ext cx="437322" cy="369332"/>
          </a:xfrm>
          <a:prstGeom prst="rect">
            <a:avLst/>
          </a:prstGeom>
          <a:noFill/>
        </p:spPr>
        <p:txBody>
          <a:bodyPr wrap="square" rtlCol="0">
            <a:spAutoFit/>
          </a:bodyPr>
          <a:lstStyle/>
          <a:p>
            <a:r>
              <a:rPr lang="en-US" dirty="0"/>
              <a:t>3</a:t>
            </a:r>
          </a:p>
        </p:txBody>
      </p:sp>
      <p:cxnSp>
        <p:nvCxnSpPr>
          <p:cNvPr id="31" name="Straight Connector 30">
            <a:extLst>
              <a:ext uri="{FF2B5EF4-FFF2-40B4-BE49-F238E27FC236}">
                <a16:creationId xmlns:a16="http://schemas.microsoft.com/office/drawing/2014/main" id="{1E527FD0-3E39-0F4A-824A-4C559F6B9FC6}"/>
              </a:ext>
            </a:extLst>
          </p:cNvPr>
          <p:cNvCxnSpPr/>
          <p:nvPr/>
        </p:nvCxnSpPr>
        <p:spPr>
          <a:xfrm>
            <a:off x="9170499" y="3667594"/>
            <a:ext cx="1285461" cy="0"/>
          </a:xfrm>
          <a:prstGeom prst="line">
            <a:avLst/>
          </a:prstGeom>
          <a:ln w="19050"/>
        </p:spPr>
        <p:style>
          <a:lnRef idx="1">
            <a:schemeClr val="accent1"/>
          </a:lnRef>
          <a:fillRef idx="0">
            <a:schemeClr val="accent1"/>
          </a:fillRef>
          <a:effectRef idx="0">
            <a:schemeClr val="accent1"/>
          </a:effectRef>
          <a:fontRef idx="minor">
            <a:schemeClr val="tx1"/>
          </a:fontRef>
        </p:style>
      </p:cxnSp>
      <p:sp>
        <p:nvSpPr>
          <p:cNvPr id="32" name="TextBox 31">
            <a:extLst>
              <a:ext uri="{FF2B5EF4-FFF2-40B4-BE49-F238E27FC236}">
                <a16:creationId xmlns:a16="http://schemas.microsoft.com/office/drawing/2014/main" id="{8032903E-46E9-6E42-91F2-34876623C3D1}"/>
              </a:ext>
            </a:extLst>
          </p:cNvPr>
          <p:cNvSpPr txBox="1"/>
          <p:nvPr/>
        </p:nvSpPr>
        <p:spPr>
          <a:xfrm>
            <a:off x="9061172" y="3264930"/>
            <a:ext cx="437322" cy="369332"/>
          </a:xfrm>
          <a:prstGeom prst="rect">
            <a:avLst/>
          </a:prstGeom>
          <a:noFill/>
        </p:spPr>
        <p:txBody>
          <a:bodyPr wrap="square" rtlCol="0">
            <a:spAutoFit/>
          </a:bodyPr>
          <a:lstStyle/>
          <a:p>
            <a:r>
              <a:rPr lang="en-US" dirty="0"/>
              <a:t>2</a:t>
            </a:r>
          </a:p>
        </p:txBody>
      </p:sp>
      <p:sp>
        <p:nvSpPr>
          <p:cNvPr id="33" name="TextBox 32">
            <a:extLst>
              <a:ext uri="{FF2B5EF4-FFF2-40B4-BE49-F238E27FC236}">
                <a16:creationId xmlns:a16="http://schemas.microsoft.com/office/drawing/2014/main" id="{37B9F91D-22C1-A74B-8642-4789EDAD8439}"/>
              </a:ext>
            </a:extLst>
          </p:cNvPr>
          <p:cNvSpPr txBox="1"/>
          <p:nvPr/>
        </p:nvSpPr>
        <p:spPr>
          <a:xfrm>
            <a:off x="10283683" y="3259168"/>
            <a:ext cx="437322" cy="369332"/>
          </a:xfrm>
          <a:prstGeom prst="rect">
            <a:avLst/>
          </a:prstGeom>
          <a:noFill/>
        </p:spPr>
        <p:txBody>
          <a:bodyPr wrap="square" rtlCol="0">
            <a:spAutoFit/>
          </a:bodyPr>
          <a:lstStyle/>
          <a:p>
            <a:r>
              <a:rPr lang="en-US" dirty="0"/>
              <a:t>4</a:t>
            </a:r>
          </a:p>
        </p:txBody>
      </p:sp>
      <p:sp>
        <p:nvSpPr>
          <p:cNvPr id="9" name="Rectangle 1">
            <a:extLst>
              <a:ext uri="{FF2B5EF4-FFF2-40B4-BE49-F238E27FC236}">
                <a16:creationId xmlns:a16="http://schemas.microsoft.com/office/drawing/2014/main" id="{2C81960D-F486-7447-8921-44868242EFA2}"/>
              </a:ext>
            </a:extLst>
          </p:cNvPr>
          <p:cNvSpPr>
            <a:spLocks noChangeArrowheads="1"/>
          </p:cNvSpPr>
          <p:nvPr/>
        </p:nvSpPr>
        <p:spPr bwMode="auto">
          <a:xfrm>
            <a:off x="4994275" y="3986213"/>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pic>
        <p:nvPicPr>
          <p:cNvPr id="34" name="Picture 33" descr="Text&#10;&#10;Description automatically generated">
            <a:extLst>
              <a:ext uri="{FF2B5EF4-FFF2-40B4-BE49-F238E27FC236}">
                <a16:creationId xmlns:a16="http://schemas.microsoft.com/office/drawing/2014/main" id="{57C6A5C4-EA43-C046-9200-E0E458C9DC54}"/>
              </a:ext>
            </a:extLst>
          </p:cNvPr>
          <p:cNvPicPr>
            <a:picLocks noChangeAspect="1"/>
          </p:cNvPicPr>
          <p:nvPr/>
        </p:nvPicPr>
        <p:blipFill>
          <a:blip r:embed="rId3"/>
          <a:stretch>
            <a:fillRect/>
          </a:stretch>
        </p:blipFill>
        <p:spPr>
          <a:xfrm>
            <a:off x="8030817" y="5998278"/>
            <a:ext cx="1587500" cy="825500"/>
          </a:xfrm>
          <a:prstGeom prst="rect">
            <a:avLst/>
          </a:prstGeom>
        </p:spPr>
      </p:pic>
      <p:sp>
        <p:nvSpPr>
          <p:cNvPr id="35" name="TextBox 34">
            <a:extLst>
              <a:ext uri="{FF2B5EF4-FFF2-40B4-BE49-F238E27FC236}">
                <a16:creationId xmlns:a16="http://schemas.microsoft.com/office/drawing/2014/main" id="{3D006CE9-25A9-6C4D-998B-49A3361D7EA0}"/>
              </a:ext>
            </a:extLst>
          </p:cNvPr>
          <p:cNvSpPr txBox="1"/>
          <p:nvPr/>
        </p:nvSpPr>
        <p:spPr>
          <a:xfrm>
            <a:off x="9362661" y="6149418"/>
            <a:ext cx="2663688" cy="523220"/>
          </a:xfrm>
          <a:prstGeom prst="rect">
            <a:avLst/>
          </a:prstGeom>
          <a:noFill/>
        </p:spPr>
        <p:txBody>
          <a:bodyPr wrap="square" rtlCol="0">
            <a:spAutoFit/>
          </a:bodyPr>
          <a:lstStyle/>
          <a:p>
            <a:pPr fontAlgn="t"/>
            <a:r>
              <a:rPr lang="en-US" sz="1400" dirty="0">
                <a:solidFill>
                  <a:srgbClr val="000000"/>
                </a:solidFill>
                <a:latin typeface="Arial" panose="020B0604020202020204" pitchFamily="34" charset="0"/>
              </a:rPr>
              <a:t>Build Start &lt;= Probe Start and Build End &gt;= Probe End</a:t>
            </a:r>
            <a:endParaRPr lang="en-US" sz="1400" dirty="0"/>
          </a:p>
        </p:txBody>
      </p:sp>
      <p:sp>
        <p:nvSpPr>
          <p:cNvPr id="36" name="TextBox 35">
            <a:extLst>
              <a:ext uri="{FF2B5EF4-FFF2-40B4-BE49-F238E27FC236}">
                <a16:creationId xmlns:a16="http://schemas.microsoft.com/office/drawing/2014/main" id="{6BB65B4D-71D1-F848-AB65-18864A334891}"/>
              </a:ext>
            </a:extLst>
          </p:cNvPr>
          <p:cNvSpPr txBox="1"/>
          <p:nvPr/>
        </p:nvSpPr>
        <p:spPr>
          <a:xfrm>
            <a:off x="1398102" y="4969565"/>
            <a:ext cx="1777448" cy="371061"/>
          </a:xfrm>
          <a:prstGeom prst="rect">
            <a:avLst/>
          </a:prstGeom>
          <a:noFill/>
        </p:spPr>
        <p:txBody>
          <a:bodyPr wrap="square" rtlCol="0">
            <a:spAutoFit/>
          </a:bodyPr>
          <a:lstStyle/>
          <a:p>
            <a:r>
              <a:rPr lang="en-US" dirty="0"/>
              <a:t>Results</a:t>
            </a:r>
          </a:p>
        </p:txBody>
      </p:sp>
      <p:cxnSp>
        <p:nvCxnSpPr>
          <p:cNvPr id="37" name="Straight Connector 36">
            <a:extLst>
              <a:ext uri="{FF2B5EF4-FFF2-40B4-BE49-F238E27FC236}">
                <a16:creationId xmlns:a16="http://schemas.microsoft.com/office/drawing/2014/main" id="{07FBCCAD-3F16-0542-AF84-895A69644F16}"/>
              </a:ext>
            </a:extLst>
          </p:cNvPr>
          <p:cNvCxnSpPr/>
          <p:nvPr/>
        </p:nvCxnSpPr>
        <p:spPr>
          <a:xfrm>
            <a:off x="1417980" y="5779677"/>
            <a:ext cx="1285461" cy="0"/>
          </a:xfrm>
          <a:prstGeom prst="line">
            <a:avLst/>
          </a:prstGeom>
          <a:ln w="19050"/>
        </p:spPr>
        <p:style>
          <a:lnRef idx="1">
            <a:schemeClr val="accent1"/>
          </a:lnRef>
          <a:fillRef idx="0">
            <a:schemeClr val="accent1"/>
          </a:fillRef>
          <a:effectRef idx="0">
            <a:schemeClr val="accent1"/>
          </a:effectRef>
          <a:fontRef idx="minor">
            <a:schemeClr val="tx1"/>
          </a:fontRef>
        </p:style>
      </p:cxnSp>
      <p:sp>
        <p:nvSpPr>
          <p:cNvPr id="38" name="TextBox 37">
            <a:extLst>
              <a:ext uri="{FF2B5EF4-FFF2-40B4-BE49-F238E27FC236}">
                <a16:creationId xmlns:a16="http://schemas.microsoft.com/office/drawing/2014/main" id="{E3C98032-BD3A-0F44-8316-8B004E78FC7E}"/>
              </a:ext>
            </a:extLst>
          </p:cNvPr>
          <p:cNvSpPr txBox="1"/>
          <p:nvPr/>
        </p:nvSpPr>
        <p:spPr>
          <a:xfrm>
            <a:off x="1239078" y="5340626"/>
            <a:ext cx="437322" cy="369332"/>
          </a:xfrm>
          <a:prstGeom prst="rect">
            <a:avLst/>
          </a:prstGeom>
          <a:noFill/>
        </p:spPr>
        <p:txBody>
          <a:bodyPr wrap="square" rtlCol="0">
            <a:spAutoFit/>
          </a:bodyPr>
          <a:lstStyle/>
          <a:p>
            <a:r>
              <a:rPr lang="en-US" dirty="0"/>
              <a:t>1</a:t>
            </a:r>
          </a:p>
        </p:txBody>
      </p:sp>
      <p:sp>
        <p:nvSpPr>
          <p:cNvPr id="39" name="TextBox 38">
            <a:extLst>
              <a:ext uri="{FF2B5EF4-FFF2-40B4-BE49-F238E27FC236}">
                <a16:creationId xmlns:a16="http://schemas.microsoft.com/office/drawing/2014/main" id="{4A8E16AB-E2CF-184F-BC85-A29F720BFF81}"/>
              </a:ext>
            </a:extLst>
          </p:cNvPr>
          <p:cNvSpPr txBox="1"/>
          <p:nvPr/>
        </p:nvSpPr>
        <p:spPr>
          <a:xfrm>
            <a:off x="2499692" y="5342356"/>
            <a:ext cx="437322" cy="369332"/>
          </a:xfrm>
          <a:prstGeom prst="rect">
            <a:avLst/>
          </a:prstGeom>
          <a:noFill/>
        </p:spPr>
        <p:txBody>
          <a:bodyPr wrap="square" rtlCol="0">
            <a:spAutoFit/>
          </a:bodyPr>
          <a:lstStyle/>
          <a:p>
            <a:r>
              <a:rPr lang="en-US" dirty="0"/>
              <a:t>3</a:t>
            </a:r>
          </a:p>
        </p:txBody>
      </p:sp>
      <p:cxnSp>
        <p:nvCxnSpPr>
          <p:cNvPr id="40" name="Straight Connector 39">
            <a:extLst>
              <a:ext uri="{FF2B5EF4-FFF2-40B4-BE49-F238E27FC236}">
                <a16:creationId xmlns:a16="http://schemas.microsoft.com/office/drawing/2014/main" id="{2C461449-8546-1A45-9E09-0929EB3663AF}"/>
              </a:ext>
            </a:extLst>
          </p:cNvPr>
          <p:cNvCxnSpPr/>
          <p:nvPr/>
        </p:nvCxnSpPr>
        <p:spPr>
          <a:xfrm>
            <a:off x="3044689" y="5760851"/>
            <a:ext cx="1285461" cy="0"/>
          </a:xfrm>
          <a:prstGeom prst="line">
            <a:avLst/>
          </a:prstGeom>
          <a:ln w="19050"/>
        </p:spPr>
        <p:style>
          <a:lnRef idx="1">
            <a:schemeClr val="accent1"/>
          </a:lnRef>
          <a:fillRef idx="0">
            <a:schemeClr val="accent1"/>
          </a:fillRef>
          <a:effectRef idx="0">
            <a:schemeClr val="accent1"/>
          </a:effectRef>
          <a:fontRef idx="minor">
            <a:schemeClr val="tx1"/>
          </a:fontRef>
        </p:style>
      </p:cxnSp>
      <p:sp>
        <p:nvSpPr>
          <p:cNvPr id="41" name="TextBox 40">
            <a:extLst>
              <a:ext uri="{FF2B5EF4-FFF2-40B4-BE49-F238E27FC236}">
                <a16:creationId xmlns:a16="http://schemas.microsoft.com/office/drawing/2014/main" id="{E20D38D4-906B-6C4C-A5D1-66EFECB81B36}"/>
              </a:ext>
            </a:extLst>
          </p:cNvPr>
          <p:cNvSpPr txBox="1"/>
          <p:nvPr/>
        </p:nvSpPr>
        <p:spPr>
          <a:xfrm>
            <a:off x="2906368" y="5340626"/>
            <a:ext cx="437322" cy="369332"/>
          </a:xfrm>
          <a:prstGeom prst="rect">
            <a:avLst/>
          </a:prstGeom>
          <a:noFill/>
        </p:spPr>
        <p:txBody>
          <a:bodyPr wrap="square" rtlCol="0">
            <a:spAutoFit/>
          </a:bodyPr>
          <a:lstStyle/>
          <a:p>
            <a:r>
              <a:rPr lang="en-US" dirty="0"/>
              <a:t>2</a:t>
            </a:r>
          </a:p>
        </p:txBody>
      </p:sp>
      <p:sp>
        <p:nvSpPr>
          <p:cNvPr id="42" name="TextBox 41">
            <a:extLst>
              <a:ext uri="{FF2B5EF4-FFF2-40B4-BE49-F238E27FC236}">
                <a16:creationId xmlns:a16="http://schemas.microsoft.com/office/drawing/2014/main" id="{880C3E4F-0812-B44A-B15F-5BC30F9ABEF3}"/>
              </a:ext>
            </a:extLst>
          </p:cNvPr>
          <p:cNvSpPr txBox="1"/>
          <p:nvPr/>
        </p:nvSpPr>
        <p:spPr>
          <a:xfrm>
            <a:off x="4111489" y="5335052"/>
            <a:ext cx="437322" cy="369332"/>
          </a:xfrm>
          <a:prstGeom prst="rect">
            <a:avLst/>
          </a:prstGeom>
          <a:noFill/>
        </p:spPr>
        <p:txBody>
          <a:bodyPr wrap="square" rtlCol="0">
            <a:spAutoFit/>
          </a:bodyPr>
          <a:lstStyle/>
          <a:p>
            <a:r>
              <a:rPr lang="en-US" dirty="0"/>
              <a:t>4</a:t>
            </a:r>
          </a:p>
        </p:txBody>
      </p:sp>
    </p:spTree>
    <p:extLst>
      <p:ext uri="{BB962C8B-B14F-4D97-AF65-F5344CB8AC3E}">
        <p14:creationId xmlns:p14="http://schemas.microsoft.com/office/powerpoint/2010/main" val="53249156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31D225-73B6-7644-92EE-8A5CEF3F5DB5}"/>
              </a:ext>
            </a:extLst>
          </p:cNvPr>
          <p:cNvSpPr>
            <a:spLocks noGrp="1"/>
          </p:cNvSpPr>
          <p:nvPr>
            <p:ph type="title"/>
          </p:nvPr>
        </p:nvSpPr>
        <p:spPr/>
        <p:txBody>
          <a:bodyPr/>
          <a:lstStyle/>
          <a:p>
            <a:r>
              <a:rPr lang="en-US" dirty="0"/>
              <a:t>Time Sweep's Algorithm</a:t>
            </a:r>
          </a:p>
        </p:txBody>
      </p:sp>
      <p:sp>
        <p:nvSpPr>
          <p:cNvPr id="5" name="TextBox 4">
            <a:extLst>
              <a:ext uri="{FF2B5EF4-FFF2-40B4-BE49-F238E27FC236}">
                <a16:creationId xmlns:a16="http://schemas.microsoft.com/office/drawing/2014/main" id="{F5F71D35-F6BA-604B-93CB-4D5EA58C4463}"/>
              </a:ext>
            </a:extLst>
          </p:cNvPr>
          <p:cNvSpPr txBox="1"/>
          <p:nvPr/>
        </p:nvSpPr>
        <p:spPr>
          <a:xfrm>
            <a:off x="1219200" y="2822713"/>
            <a:ext cx="1762539" cy="369332"/>
          </a:xfrm>
          <a:prstGeom prst="rect">
            <a:avLst/>
          </a:prstGeom>
          <a:noFill/>
        </p:spPr>
        <p:txBody>
          <a:bodyPr wrap="square" rtlCol="0">
            <a:spAutoFit/>
          </a:bodyPr>
          <a:lstStyle/>
          <a:p>
            <a:pPr algn="ctr"/>
            <a:r>
              <a:rPr lang="en-US" dirty="0"/>
              <a:t>Build Stream</a:t>
            </a:r>
          </a:p>
        </p:txBody>
      </p:sp>
      <p:sp>
        <p:nvSpPr>
          <p:cNvPr id="6" name="TextBox 5">
            <a:extLst>
              <a:ext uri="{FF2B5EF4-FFF2-40B4-BE49-F238E27FC236}">
                <a16:creationId xmlns:a16="http://schemas.microsoft.com/office/drawing/2014/main" id="{E356A111-F84B-E94D-B103-D45C84E4177D}"/>
              </a:ext>
            </a:extLst>
          </p:cNvPr>
          <p:cNvSpPr txBox="1"/>
          <p:nvPr/>
        </p:nvSpPr>
        <p:spPr>
          <a:xfrm>
            <a:off x="3790122" y="2822713"/>
            <a:ext cx="1762539" cy="369332"/>
          </a:xfrm>
          <a:prstGeom prst="rect">
            <a:avLst/>
          </a:prstGeom>
          <a:noFill/>
        </p:spPr>
        <p:txBody>
          <a:bodyPr wrap="square" rtlCol="0">
            <a:spAutoFit/>
          </a:bodyPr>
          <a:lstStyle/>
          <a:p>
            <a:pPr algn="ctr"/>
            <a:r>
              <a:rPr lang="en-US" dirty="0"/>
              <a:t>Probe Stream</a:t>
            </a:r>
          </a:p>
        </p:txBody>
      </p:sp>
      <p:sp>
        <p:nvSpPr>
          <p:cNvPr id="7" name="TextBox 6">
            <a:extLst>
              <a:ext uri="{FF2B5EF4-FFF2-40B4-BE49-F238E27FC236}">
                <a16:creationId xmlns:a16="http://schemas.microsoft.com/office/drawing/2014/main" id="{728363A1-B411-D94D-B435-F24F300899F2}"/>
              </a:ext>
            </a:extLst>
          </p:cNvPr>
          <p:cNvSpPr txBox="1"/>
          <p:nvPr/>
        </p:nvSpPr>
        <p:spPr>
          <a:xfrm>
            <a:off x="6361044" y="2822713"/>
            <a:ext cx="1762539" cy="369332"/>
          </a:xfrm>
          <a:prstGeom prst="rect">
            <a:avLst/>
          </a:prstGeom>
          <a:noFill/>
        </p:spPr>
        <p:txBody>
          <a:bodyPr wrap="square" rtlCol="0">
            <a:spAutoFit/>
          </a:bodyPr>
          <a:lstStyle/>
          <a:p>
            <a:pPr algn="ctr"/>
            <a:r>
              <a:rPr lang="en-US" dirty="0"/>
              <a:t>Build Memory</a:t>
            </a:r>
          </a:p>
        </p:txBody>
      </p:sp>
      <p:sp>
        <p:nvSpPr>
          <p:cNvPr id="8" name="TextBox 7">
            <a:extLst>
              <a:ext uri="{FF2B5EF4-FFF2-40B4-BE49-F238E27FC236}">
                <a16:creationId xmlns:a16="http://schemas.microsoft.com/office/drawing/2014/main" id="{10E19187-3A4A-924C-BA7C-20AFC0148823}"/>
              </a:ext>
            </a:extLst>
          </p:cNvPr>
          <p:cNvSpPr txBox="1"/>
          <p:nvPr/>
        </p:nvSpPr>
        <p:spPr>
          <a:xfrm>
            <a:off x="8931966" y="2822713"/>
            <a:ext cx="1762539" cy="369332"/>
          </a:xfrm>
          <a:prstGeom prst="rect">
            <a:avLst/>
          </a:prstGeom>
          <a:noFill/>
        </p:spPr>
        <p:txBody>
          <a:bodyPr wrap="square" rtlCol="0">
            <a:spAutoFit/>
          </a:bodyPr>
          <a:lstStyle/>
          <a:p>
            <a:pPr algn="ctr"/>
            <a:r>
              <a:rPr lang="en-US" dirty="0"/>
              <a:t>Probe Memory</a:t>
            </a:r>
          </a:p>
        </p:txBody>
      </p:sp>
      <p:cxnSp>
        <p:nvCxnSpPr>
          <p:cNvPr id="10" name="Straight Connector 9">
            <a:extLst>
              <a:ext uri="{FF2B5EF4-FFF2-40B4-BE49-F238E27FC236}">
                <a16:creationId xmlns:a16="http://schemas.microsoft.com/office/drawing/2014/main" id="{21DAE5A9-4564-5249-A7F3-B4721078D195}"/>
              </a:ext>
            </a:extLst>
          </p:cNvPr>
          <p:cNvCxnSpPr/>
          <p:nvPr/>
        </p:nvCxnSpPr>
        <p:spPr>
          <a:xfrm>
            <a:off x="1398102" y="3697356"/>
            <a:ext cx="1285461" cy="0"/>
          </a:xfrm>
          <a:prstGeom prst="line">
            <a:avLst/>
          </a:prstGeom>
          <a:ln w="19050"/>
        </p:spPr>
        <p:style>
          <a:lnRef idx="1">
            <a:schemeClr val="accent1"/>
          </a:lnRef>
          <a:fillRef idx="0">
            <a:schemeClr val="accent1"/>
          </a:fillRef>
          <a:effectRef idx="0">
            <a:schemeClr val="accent1"/>
          </a:effectRef>
          <a:fontRef idx="minor">
            <a:schemeClr val="tx1"/>
          </a:fontRef>
        </p:style>
      </p:cxnSp>
      <p:cxnSp>
        <p:nvCxnSpPr>
          <p:cNvPr id="12" name="Straight Connector 11">
            <a:extLst>
              <a:ext uri="{FF2B5EF4-FFF2-40B4-BE49-F238E27FC236}">
                <a16:creationId xmlns:a16="http://schemas.microsoft.com/office/drawing/2014/main" id="{BC627B49-C181-6046-8B0E-F028B3C2A9CC}"/>
              </a:ext>
            </a:extLst>
          </p:cNvPr>
          <p:cNvCxnSpPr>
            <a:cxnSpLocks/>
          </p:cNvCxnSpPr>
          <p:nvPr/>
        </p:nvCxnSpPr>
        <p:spPr>
          <a:xfrm>
            <a:off x="1457738" y="4518991"/>
            <a:ext cx="1285461" cy="0"/>
          </a:xfrm>
          <a:prstGeom prst="line">
            <a:avLst/>
          </a:prstGeom>
          <a:ln w="25400"/>
        </p:spPr>
        <p:style>
          <a:lnRef idx="1">
            <a:schemeClr val="accent1"/>
          </a:lnRef>
          <a:fillRef idx="0">
            <a:schemeClr val="accent1"/>
          </a:fillRef>
          <a:effectRef idx="0">
            <a:schemeClr val="accent1"/>
          </a:effectRef>
          <a:fontRef idx="minor">
            <a:schemeClr val="tx1"/>
          </a:fontRef>
        </p:style>
      </p:cxnSp>
      <p:cxnSp>
        <p:nvCxnSpPr>
          <p:cNvPr id="14" name="Straight Connector 13">
            <a:extLst>
              <a:ext uri="{FF2B5EF4-FFF2-40B4-BE49-F238E27FC236}">
                <a16:creationId xmlns:a16="http://schemas.microsoft.com/office/drawing/2014/main" id="{73EA302A-902A-A64C-93D4-CFF96E34C24D}"/>
              </a:ext>
            </a:extLst>
          </p:cNvPr>
          <p:cNvCxnSpPr/>
          <p:nvPr/>
        </p:nvCxnSpPr>
        <p:spPr>
          <a:xfrm>
            <a:off x="4028659" y="3664226"/>
            <a:ext cx="1285461" cy="0"/>
          </a:xfrm>
          <a:prstGeom prst="line">
            <a:avLst/>
          </a:prstGeom>
          <a:ln w="19050"/>
        </p:spPr>
        <p:style>
          <a:lnRef idx="1">
            <a:schemeClr val="accent1"/>
          </a:lnRef>
          <a:fillRef idx="0">
            <a:schemeClr val="accent1"/>
          </a:fillRef>
          <a:effectRef idx="0">
            <a:schemeClr val="accent1"/>
          </a:effectRef>
          <a:fontRef idx="minor">
            <a:schemeClr val="tx1"/>
          </a:fontRef>
        </p:style>
      </p:cxnSp>
      <p:cxnSp>
        <p:nvCxnSpPr>
          <p:cNvPr id="15" name="Straight Connector 14">
            <a:extLst>
              <a:ext uri="{FF2B5EF4-FFF2-40B4-BE49-F238E27FC236}">
                <a16:creationId xmlns:a16="http://schemas.microsoft.com/office/drawing/2014/main" id="{49A914BD-F50C-8A44-AE76-B3E4867E3351}"/>
              </a:ext>
            </a:extLst>
          </p:cNvPr>
          <p:cNvCxnSpPr>
            <a:cxnSpLocks/>
          </p:cNvCxnSpPr>
          <p:nvPr/>
        </p:nvCxnSpPr>
        <p:spPr>
          <a:xfrm>
            <a:off x="4028659" y="4518991"/>
            <a:ext cx="1285461" cy="0"/>
          </a:xfrm>
          <a:prstGeom prst="line">
            <a:avLst/>
          </a:prstGeom>
          <a:ln w="25400"/>
        </p:spPr>
        <p:style>
          <a:lnRef idx="1">
            <a:schemeClr val="accent1"/>
          </a:lnRef>
          <a:fillRef idx="0">
            <a:schemeClr val="accent1"/>
          </a:fillRef>
          <a:effectRef idx="0">
            <a:schemeClr val="accent1"/>
          </a:effectRef>
          <a:fontRef idx="minor">
            <a:schemeClr val="tx1"/>
          </a:fontRef>
        </p:style>
      </p:cxnSp>
      <p:sp>
        <p:nvSpPr>
          <p:cNvPr id="16" name="TextBox 15">
            <a:extLst>
              <a:ext uri="{FF2B5EF4-FFF2-40B4-BE49-F238E27FC236}">
                <a16:creationId xmlns:a16="http://schemas.microsoft.com/office/drawing/2014/main" id="{83A0D8D0-203D-EE46-9407-7C18AF13F973}"/>
              </a:ext>
            </a:extLst>
          </p:cNvPr>
          <p:cNvSpPr txBox="1"/>
          <p:nvPr/>
        </p:nvSpPr>
        <p:spPr>
          <a:xfrm>
            <a:off x="1219200" y="3258305"/>
            <a:ext cx="437322" cy="369332"/>
          </a:xfrm>
          <a:prstGeom prst="rect">
            <a:avLst/>
          </a:prstGeom>
          <a:noFill/>
        </p:spPr>
        <p:txBody>
          <a:bodyPr wrap="square" rtlCol="0">
            <a:spAutoFit/>
          </a:bodyPr>
          <a:lstStyle/>
          <a:p>
            <a:r>
              <a:rPr lang="en-US" dirty="0"/>
              <a:t>1</a:t>
            </a:r>
          </a:p>
        </p:txBody>
      </p:sp>
      <p:sp>
        <p:nvSpPr>
          <p:cNvPr id="19" name="TextBox 18">
            <a:extLst>
              <a:ext uri="{FF2B5EF4-FFF2-40B4-BE49-F238E27FC236}">
                <a16:creationId xmlns:a16="http://schemas.microsoft.com/office/drawing/2014/main" id="{68A23124-DB34-3D42-9D01-6E0C3F82F270}"/>
              </a:ext>
            </a:extLst>
          </p:cNvPr>
          <p:cNvSpPr txBox="1"/>
          <p:nvPr/>
        </p:nvSpPr>
        <p:spPr>
          <a:xfrm>
            <a:off x="3892828" y="4106445"/>
            <a:ext cx="437322" cy="369332"/>
          </a:xfrm>
          <a:prstGeom prst="rect">
            <a:avLst/>
          </a:prstGeom>
          <a:noFill/>
        </p:spPr>
        <p:txBody>
          <a:bodyPr wrap="square" rtlCol="0">
            <a:spAutoFit/>
          </a:bodyPr>
          <a:lstStyle/>
          <a:p>
            <a:r>
              <a:rPr lang="en-US" dirty="0"/>
              <a:t>4</a:t>
            </a:r>
          </a:p>
        </p:txBody>
      </p:sp>
      <p:sp>
        <p:nvSpPr>
          <p:cNvPr id="20" name="TextBox 19">
            <a:extLst>
              <a:ext uri="{FF2B5EF4-FFF2-40B4-BE49-F238E27FC236}">
                <a16:creationId xmlns:a16="http://schemas.microsoft.com/office/drawing/2014/main" id="{C71D141E-4198-424C-B8A8-19B71B9CDF92}"/>
              </a:ext>
            </a:extLst>
          </p:cNvPr>
          <p:cNvSpPr txBox="1"/>
          <p:nvPr/>
        </p:nvSpPr>
        <p:spPr>
          <a:xfrm>
            <a:off x="1239078" y="4106445"/>
            <a:ext cx="437322" cy="369332"/>
          </a:xfrm>
          <a:prstGeom prst="rect">
            <a:avLst/>
          </a:prstGeom>
          <a:noFill/>
        </p:spPr>
        <p:txBody>
          <a:bodyPr wrap="square" rtlCol="0">
            <a:spAutoFit/>
          </a:bodyPr>
          <a:lstStyle/>
          <a:p>
            <a:r>
              <a:rPr lang="en-US" dirty="0"/>
              <a:t>3</a:t>
            </a:r>
          </a:p>
        </p:txBody>
      </p:sp>
      <p:sp>
        <p:nvSpPr>
          <p:cNvPr id="21" name="TextBox 20">
            <a:extLst>
              <a:ext uri="{FF2B5EF4-FFF2-40B4-BE49-F238E27FC236}">
                <a16:creationId xmlns:a16="http://schemas.microsoft.com/office/drawing/2014/main" id="{87C0B7BE-CCFD-8840-8FA5-3046C3C49C45}"/>
              </a:ext>
            </a:extLst>
          </p:cNvPr>
          <p:cNvSpPr txBox="1"/>
          <p:nvPr/>
        </p:nvSpPr>
        <p:spPr>
          <a:xfrm>
            <a:off x="5095459" y="4106445"/>
            <a:ext cx="437322" cy="369332"/>
          </a:xfrm>
          <a:prstGeom prst="rect">
            <a:avLst/>
          </a:prstGeom>
          <a:noFill/>
        </p:spPr>
        <p:txBody>
          <a:bodyPr wrap="square" rtlCol="0">
            <a:spAutoFit/>
          </a:bodyPr>
          <a:lstStyle/>
          <a:p>
            <a:r>
              <a:rPr lang="en-US" dirty="0"/>
              <a:t>5</a:t>
            </a:r>
          </a:p>
        </p:txBody>
      </p:sp>
      <p:sp>
        <p:nvSpPr>
          <p:cNvPr id="22" name="TextBox 21">
            <a:extLst>
              <a:ext uri="{FF2B5EF4-FFF2-40B4-BE49-F238E27FC236}">
                <a16:creationId xmlns:a16="http://schemas.microsoft.com/office/drawing/2014/main" id="{E2E9CC4E-7720-1549-86E8-D2FF84168DCA}"/>
              </a:ext>
            </a:extLst>
          </p:cNvPr>
          <p:cNvSpPr txBox="1"/>
          <p:nvPr/>
        </p:nvSpPr>
        <p:spPr>
          <a:xfrm>
            <a:off x="2524538" y="4106445"/>
            <a:ext cx="437322" cy="369332"/>
          </a:xfrm>
          <a:prstGeom prst="rect">
            <a:avLst/>
          </a:prstGeom>
          <a:noFill/>
        </p:spPr>
        <p:txBody>
          <a:bodyPr wrap="square" rtlCol="0">
            <a:spAutoFit/>
          </a:bodyPr>
          <a:lstStyle/>
          <a:p>
            <a:r>
              <a:rPr lang="en-US" dirty="0"/>
              <a:t>5</a:t>
            </a:r>
          </a:p>
        </p:txBody>
      </p:sp>
      <p:sp>
        <p:nvSpPr>
          <p:cNvPr id="23" name="TextBox 22">
            <a:extLst>
              <a:ext uri="{FF2B5EF4-FFF2-40B4-BE49-F238E27FC236}">
                <a16:creationId xmlns:a16="http://schemas.microsoft.com/office/drawing/2014/main" id="{B04969C0-9A3F-3343-A58A-546B51794F21}"/>
              </a:ext>
            </a:extLst>
          </p:cNvPr>
          <p:cNvSpPr txBox="1"/>
          <p:nvPr/>
        </p:nvSpPr>
        <p:spPr>
          <a:xfrm>
            <a:off x="2479814" y="3260035"/>
            <a:ext cx="437322" cy="369332"/>
          </a:xfrm>
          <a:prstGeom prst="rect">
            <a:avLst/>
          </a:prstGeom>
          <a:noFill/>
        </p:spPr>
        <p:txBody>
          <a:bodyPr wrap="square" rtlCol="0">
            <a:spAutoFit/>
          </a:bodyPr>
          <a:lstStyle/>
          <a:p>
            <a:r>
              <a:rPr lang="en-US" dirty="0"/>
              <a:t>3</a:t>
            </a:r>
          </a:p>
        </p:txBody>
      </p:sp>
      <p:sp>
        <p:nvSpPr>
          <p:cNvPr id="24" name="TextBox 23">
            <a:extLst>
              <a:ext uri="{FF2B5EF4-FFF2-40B4-BE49-F238E27FC236}">
                <a16:creationId xmlns:a16="http://schemas.microsoft.com/office/drawing/2014/main" id="{E97DB674-5AFF-0948-827F-B8ED1230947A}"/>
              </a:ext>
            </a:extLst>
          </p:cNvPr>
          <p:cNvSpPr txBox="1"/>
          <p:nvPr/>
        </p:nvSpPr>
        <p:spPr>
          <a:xfrm>
            <a:off x="3892828" y="3285675"/>
            <a:ext cx="437322" cy="369332"/>
          </a:xfrm>
          <a:prstGeom prst="rect">
            <a:avLst/>
          </a:prstGeom>
          <a:noFill/>
        </p:spPr>
        <p:txBody>
          <a:bodyPr wrap="square" rtlCol="0">
            <a:spAutoFit/>
          </a:bodyPr>
          <a:lstStyle/>
          <a:p>
            <a:r>
              <a:rPr lang="en-US" dirty="0"/>
              <a:t>2</a:t>
            </a:r>
          </a:p>
        </p:txBody>
      </p:sp>
      <p:sp>
        <p:nvSpPr>
          <p:cNvPr id="25" name="TextBox 24">
            <a:extLst>
              <a:ext uri="{FF2B5EF4-FFF2-40B4-BE49-F238E27FC236}">
                <a16:creationId xmlns:a16="http://schemas.microsoft.com/office/drawing/2014/main" id="{0B34DDB1-FCD4-E246-9618-AF4295B8992B}"/>
              </a:ext>
            </a:extLst>
          </p:cNvPr>
          <p:cNvSpPr txBox="1"/>
          <p:nvPr/>
        </p:nvSpPr>
        <p:spPr>
          <a:xfrm>
            <a:off x="5115339" y="3279913"/>
            <a:ext cx="437322" cy="369332"/>
          </a:xfrm>
          <a:prstGeom prst="rect">
            <a:avLst/>
          </a:prstGeom>
          <a:noFill/>
        </p:spPr>
        <p:txBody>
          <a:bodyPr wrap="square" rtlCol="0">
            <a:spAutoFit/>
          </a:bodyPr>
          <a:lstStyle/>
          <a:p>
            <a:r>
              <a:rPr lang="en-US" dirty="0"/>
              <a:t>4</a:t>
            </a:r>
          </a:p>
        </p:txBody>
      </p:sp>
      <p:sp>
        <p:nvSpPr>
          <p:cNvPr id="3" name="Right Arrow 2">
            <a:extLst>
              <a:ext uri="{FF2B5EF4-FFF2-40B4-BE49-F238E27FC236}">
                <a16:creationId xmlns:a16="http://schemas.microsoft.com/office/drawing/2014/main" id="{642223C2-E9A1-F446-AFCC-1FBAEC7244ED}"/>
              </a:ext>
            </a:extLst>
          </p:cNvPr>
          <p:cNvSpPr/>
          <p:nvPr/>
        </p:nvSpPr>
        <p:spPr>
          <a:xfrm>
            <a:off x="490331" y="4150379"/>
            <a:ext cx="649357" cy="28146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Right Arrow 25">
            <a:extLst>
              <a:ext uri="{FF2B5EF4-FFF2-40B4-BE49-F238E27FC236}">
                <a16:creationId xmlns:a16="http://schemas.microsoft.com/office/drawing/2014/main" id="{3BCFAC31-4B2A-3841-9229-6E57DF02FBFC}"/>
              </a:ext>
            </a:extLst>
          </p:cNvPr>
          <p:cNvSpPr/>
          <p:nvPr/>
        </p:nvSpPr>
        <p:spPr>
          <a:xfrm>
            <a:off x="3125029" y="4151582"/>
            <a:ext cx="649357" cy="28146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8" name="Straight Connector 27">
            <a:extLst>
              <a:ext uri="{FF2B5EF4-FFF2-40B4-BE49-F238E27FC236}">
                <a16:creationId xmlns:a16="http://schemas.microsoft.com/office/drawing/2014/main" id="{2209401C-F66E-914D-88CF-FB94E4ED95F3}"/>
              </a:ext>
            </a:extLst>
          </p:cNvPr>
          <p:cNvCxnSpPr/>
          <p:nvPr/>
        </p:nvCxnSpPr>
        <p:spPr>
          <a:xfrm>
            <a:off x="6604549" y="3695626"/>
            <a:ext cx="1285461" cy="0"/>
          </a:xfrm>
          <a:prstGeom prst="line">
            <a:avLst/>
          </a:prstGeom>
          <a:ln w="19050"/>
        </p:spPr>
        <p:style>
          <a:lnRef idx="1">
            <a:schemeClr val="accent1"/>
          </a:lnRef>
          <a:fillRef idx="0">
            <a:schemeClr val="accent1"/>
          </a:fillRef>
          <a:effectRef idx="0">
            <a:schemeClr val="accent1"/>
          </a:effectRef>
          <a:fontRef idx="minor">
            <a:schemeClr val="tx1"/>
          </a:fontRef>
        </p:style>
      </p:cxnSp>
      <p:sp>
        <p:nvSpPr>
          <p:cNvPr id="29" name="TextBox 28">
            <a:extLst>
              <a:ext uri="{FF2B5EF4-FFF2-40B4-BE49-F238E27FC236}">
                <a16:creationId xmlns:a16="http://schemas.microsoft.com/office/drawing/2014/main" id="{DA0998A2-5BFD-774D-BD62-316403748AB5}"/>
              </a:ext>
            </a:extLst>
          </p:cNvPr>
          <p:cNvSpPr txBox="1"/>
          <p:nvPr/>
        </p:nvSpPr>
        <p:spPr>
          <a:xfrm>
            <a:off x="6425647" y="3256575"/>
            <a:ext cx="437322" cy="369332"/>
          </a:xfrm>
          <a:prstGeom prst="rect">
            <a:avLst/>
          </a:prstGeom>
          <a:noFill/>
        </p:spPr>
        <p:txBody>
          <a:bodyPr wrap="square" rtlCol="0">
            <a:spAutoFit/>
          </a:bodyPr>
          <a:lstStyle/>
          <a:p>
            <a:r>
              <a:rPr lang="en-US" dirty="0"/>
              <a:t>1</a:t>
            </a:r>
          </a:p>
        </p:txBody>
      </p:sp>
      <p:sp>
        <p:nvSpPr>
          <p:cNvPr id="30" name="TextBox 29">
            <a:extLst>
              <a:ext uri="{FF2B5EF4-FFF2-40B4-BE49-F238E27FC236}">
                <a16:creationId xmlns:a16="http://schemas.microsoft.com/office/drawing/2014/main" id="{B2399EB6-CB61-BC4C-965F-4EA99FBE3E38}"/>
              </a:ext>
            </a:extLst>
          </p:cNvPr>
          <p:cNvSpPr txBox="1"/>
          <p:nvPr/>
        </p:nvSpPr>
        <p:spPr>
          <a:xfrm>
            <a:off x="7686261" y="3258305"/>
            <a:ext cx="437322" cy="369332"/>
          </a:xfrm>
          <a:prstGeom prst="rect">
            <a:avLst/>
          </a:prstGeom>
          <a:noFill/>
        </p:spPr>
        <p:txBody>
          <a:bodyPr wrap="square" rtlCol="0">
            <a:spAutoFit/>
          </a:bodyPr>
          <a:lstStyle/>
          <a:p>
            <a:r>
              <a:rPr lang="en-US" dirty="0"/>
              <a:t>3</a:t>
            </a:r>
          </a:p>
        </p:txBody>
      </p:sp>
      <p:cxnSp>
        <p:nvCxnSpPr>
          <p:cNvPr id="31" name="Straight Connector 30">
            <a:extLst>
              <a:ext uri="{FF2B5EF4-FFF2-40B4-BE49-F238E27FC236}">
                <a16:creationId xmlns:a16="http://schemas.microsoft.com/office/drawing/2014/main" id="{1E527FD0-3E39-0F4A-824A-4C559F6B9FC6}"/>
              </a:ext>
            </a:extLst>
          </p:cNvPr>
          <p:cNvCxnSpPr/>
          <p:nvPr/>
        </p:nvCxnSpPr>
        <p:spPr>
          <a:xfrm>
            <a:off x="9170499" y="3667594"/>
            <a:ext cx="1285461" cy="0"/>
          </a:xfrm>
          <a:prstGeom prst="line">
            <a:avLst/>
          </a:prstGeom>
          <a:ln w="19050"/>
        </p:spPr>
        <p:style>
          <a:lnRef idx="1">
            <a:schemeClr val="accent1"/>
          </a:lnRef>
          <a:fillRef idx="0">
            <a:schemeClr val="accent1"/>
          </a:fillRef>
          <a:effectRef idx="0">
            <a:schemeClr val="accent1"/>
          </a:effectRef>
          <a:fontRef idx="minor">
            <a:schemeClr val="tx1"/>
          </a:fontRef>
        </p:style>
      </p:cxnSp>
      <p:sp>
        <p:nvSpPr>
          <p:cNvPr id="32" name="TextBox 31">
            <a:extLst>
              <a:ext uri="{FF2B5EF4-FFF2-40B4-BE49-F238E27FC236}">
                <a16:creationId xmlns:a16="http://schemas.microsoft.com/office/drawing/2014/main" id="{8032903E-46E9-6E42-91F2-34876623C3D1}"/>
              </a:ext>
            </a:extLst>
          </p:cNvPr>
          <p:cNvSpPr txBox="1"/>
          <p:nvPr/>
        </p:nvSpPr>
        <p:spPr>
          <a:xfrm>
            <a:off x="9061172" y="3264930"/>
            <a:ext cx="437322" cy="369332"/>
          </a:xfrm>
          <a:prstGeom prst="rect">
            <a:avLst/>
          </a:prstGeom>
          <a:noFill/>
        </p:spPr>
        <p:txBody>
          <a:bodyPr wrap="square" rtlCol="0">
            <a:spAutoFit/>
          </a:bodyPr>
          <a:lstStyle/>
          <a:p>
            <a:r>
              <a:rPr lang="en-US" dirty="0"/>
              <a:t>2</a:t>
            </a:r>
          </a:p>
        </p:txBody>
      </p:sp>
      <p:sp>
        <p:nvSpPr>
          <p:cNvPr id="33" name="TextBox 32">
            <a:extLst>
              <a:ext uri="{FF2B5EF4-FFF2-40B4-BE49-F238E27FC236}">
                <a16:creationId xmlns:a16="http://schemas.microsoft.com/office/drawing/2014/main" id="{37B9F91D-22C1-A74B-8642-4789EDAD8439}"/>
              </a:ext>
            </a:extLst>
          </p:cNvPr>
          <p:cNvSpPr txBox="1"/>
          <p:nvPr/>
        </p:nvSpPr>
        <p:spPr>
          <a:xfrm>
            <a:off x="10283683" y="3259168"/>
            <a:ext cx="437322" cy="369332"/>
          </a:xfrm>
          <a:prstGeom prst="rect">
            <a:avLst/>
          </a:prstGeom>
          <a:noFill/>
        </p:spPr>
        <p:txBody>
          <a:bodyPr wrap="square" rtlCol="0">
            <a:spAutoFit/>
          </a:bodyPr>
          <a:lstStyle/>
          <a:p>
            <a:r>
              <a:rPr lang="en-US" dirty="0"/>
              <a:t>4</a:t>
            </a:r>
          </a:p>
        </p:txBody>
      </p:sp>
      <p:sp>
        <p:nvSpPr>
          <p:cNvPr id="9" name="Rectangle 1">
            <a:extLst>
              <a:ext uri="{FF2B5EF4-FFF2-40B4-BE49-F238E27FC236}">
                <a16:creationId xmlns:a16="http://schemas.microsoft.com/office/drawing/2014/main" id="{2C81960D-F486-7447-8921-44868242EFA2}"/>
              </a:ext>
            </a:extLst>
          </p:cNvPr>
          <p:cNvSpPr>
            <a:spLocks noChangeArrowheads="1"/>
          </p:cNvSpPr>
          <p:nvPr/>
        </p:nvSpPr>
        <p:spPr bwMode="auto">
          <a:xfrm>
            <a:off x="4994275" y="3986213"/>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pic>
        <p:nvPicPr>
          <p:cNvPr id="34" name="Picture 33" descr="Text&#10;&#10;Description automatically generated">
            <a:extLst>
              <a:ext uri="{FF2B5EF4-FFF2-40B4-BE49-F238E27FC236}">
                <a16:creationId xmlns:a16="http://schemas.microsoft.com/office/drawing/2014/main" id="{57C6A5C4-EA43-C046-9200-E0E458C9DC54}"/>
              </a:ext>
            </a:extLst>
          </p:cNvPr>
          <p:cNvPicPr>
            <a:picLocks noChangeAspect="1"/>
          </p:cNvPicPr>
          <p:nvPr/>
        </p:nvPicPr>
        <p:blipFill>
          <a:blip r:embed="rId3"/>
          <a:stretch>
            <a:fillRect/>
          </a:stretch>
        </p:blipFill>
        <p:spPr>
          <a:xfrm>
            <a:off x="8030817" y="5998278"/>
            <a:ext cx="1587500" cy="825500"/>
          </a:xfrm>
          <a:prstGeom prst="rect">
            <a:avLst/>
          </a:prstGeom>
        </p:spPr>
      </p:pic>
      <p:sp>
        <p:nvSpPr>
          <p:cNvPr id="35" name="TextBox 34">
            <a:extLst>
              <a:ext uri="{FF2B5EF4-FFF2-40B4-BE49-F238E27FC236}">
                <a16:creationId xmlns:a16="http://schemas.microsoft.com/office/drawing/2014/main" id="{3D006CE9-25A9-6C4D-998B-49A3361D7EA0}"/>
              </a:ext>
            </a:extLst>
          </p:cNvPr>
          <p:cNvSpPr txBox="1"/>
          <p:nvPr/>
        </p:nvSpPr>
        <p:spPr>
          <a:xfrm>
            <a:off x="9362661" y="6149418"/>
            <a:ext cx="2663688" cy="523220"/>
          </a:xfrm>
          <a:prstGeom prst="rect">
            <a:avLst/>
          </a:prstGeom>
          <a:noFill/>
        </p:spPr>
        <p:txBody>
          <a:bodyPr wrap="square" rtlCol="0">
            <a:spAutoFit/>
          </a:bodyPr>
          <a:lstStyle/>
          <a:p>
            <a:pPr fontAlgn="t"/>
            <a:r>
              <a:rPr lang="en-US" sz="1400" dirty="0">
                <a:solidFill>
                  <a:srgbClr val="000000"/>
                </a:solidFill>
                <a:latin typeface="Arial" panose="020B0604020202020204" pitchFamily="34" charset="0"/>
              </a:rPr>
              <a:t>Build Start &lt;= Probe Start and Build End &gt;= Probe End</a:t>
            </a:r>
            <a:endParaRPr lang="en-US" sz="1400" dirty="0"/>
          </a:p>
        </p:txBody>
      </p:sp>
      <p:sp>
        <p:nvSpPr>
          <p:cNvPr id="36" name="TextBox 35">
            <a:extLst>
              <a:ext uri="{FF2B5EF4-FFF2-40B4-BE49-F238E27FC236}">
                <a16:creationId xmlns:a16="http://schemas.microsoft.com/office/drawing/2014/main" id="{6BB65B4D-71D1-F848-AB65-18864A334891}"/>
              </a:ext>
            </a:extLst>
          </p:cNvPr>
          <p:cNvSpPr txBox="1"/>
          <p:nvPr/>
        </p:nvSpPr>
        <p:spPr>
          <a:xfrm>
            <a:off x="1398102" y="4969565"/>
            <a:ext cx="1777448" cy="371061"/>
          </a:xfrm>
          <a:prstGeom prst="rect">
            <a:avLst/>
          </a:prstGeom>
          <a:noFill/>
        </p:spPr>
        <p:txBody>
          <a:bodyPr wrap="square" rtlCol="0">
            <a:spAutoFit/>
          </a:bodyPr>
          <a:lstStyle/>
          <a:p>
            <a:r>
              <a:rPr lang="en-US" dirty="0"/>
              <a:t>Results</a:t>
            </a:r>
          </a:p>
        </p:txBody>
      </p:sp>
      <p:cxnSp>
        <p:nvCxnSpPr>
          <p:cNvPr id="37" name="Straight Connector 36">
            <a:extLst>
              <a:ext uri="{FF2B5EF4-FFF2-40B4-BE49-F238E27FC236}">
                <a16:creationId xmlns:a16="http://schemas.microsoft.com/office/drawing/2014/main" id="{07FBCCAD-3F16-0542-AF84-895A69644F16}"/>
              </a:ext>
            </a:extLst>
          </p:cNvPr>
          <p:cNvCxnSpPr/>
          <p:nvPr/>
        </p:nvCxnSpPr>
        <p:spPr>
          <a:xfrm>
            <a:off x="1417980" y="5779677"/>
            <a:ext cx="1285461" cy="0"/>
          </a:xfrm>
          <a:prstGeom prst="line">
            <a:avLst/>
          </a:prstGeom>
          <a:ln w="19050"/>
        </p:spPr>
        <p:style>
          <a:lnRef idx="1">
            <a:schemeClr val="accent1"/>
          </a:lnRef>
          <a:fillRef idx="0">
            <a:schemeClr val="accent1"/>
          </a:fillRef>
          <a:effectRef idx="0">
            <a:schemeClr val="accent1"/>
          </a:effectRef>
          <a:fontRef idx="minor">
            <a:schemeClr val="tx1"/>
          </a:fontRef>
        </p:style>
      </p:cxnSp>
      <p:sp>
        <p:nvSpPr>
          <p:cNvPr id="38" name="TextBox 37">
            <a:extLst>
              <a:ext uri="{FF2B5EF4-FFF2-40B4-BE49-F238E27FC236}">
                <a16:creationId xmlns:a16="http://schemas.microsoft.com/office/drawing/2014/main" id="{E3C98032-BD3A-0F44-8316-8B004E78FC7E}"/>
              </a:ext>
            </a:extLst>
          </p:cNvPr>
          <p:cNvSpPr txBox="1"/>
          <p:nvPr/>
        </p:nvSpPr>
        <p:spPr>
          <a:xfrm>
            <a:off x="1239078" y="5340626"/>
            <a:ext cx="437322" cy="369332"/>
          </a:xfrm>
          <a:prstGeom prst="rect">
            <a:avLst/>
          </a:prstGeom>
          <a:noFill/>
        </p:spPr>
        <p:txBody>
          <a:bodyPr wrap="square" rtlCol="0">
            <a:spAutoFit/>
          </a:bodyPr>
          <a:lstStyle/>
          <a:p>
            <a:r>
              <a:rPr lang="en-US" dirty="0"/>
              <a:t>1</a:t>
            </a:r>
          </a:p>
        </p:txBody>
      </p:sp>
      <p:sp>
        <p:nvSpPr>
          <p:cNvPr id="39" name="TextBox 38">
            <a:extLst>
              <a:ext uri="{FF2B5EF4-FFF2-40B4-BE49-F238E27FC236}">
                <a16:creationId xmlns:a16="http://schemas.microsoft.com/office/drawing/2014/main" id="{4A8E16AB-E2CF-184F-BC85-A29F720BFF81}"/>
              </a:ext>
            </a:extLst>
          </p:cNvPr>
          <p:cNvSpPr txBox="1"/>
          <p:nvPr/>
        </p:nvSpPr>
        <p:spPr>
          <a:xfrm>
            <a:off x="2499692" y="5342356"/>
            <a:ext cx="437322" cy="369332"/>
          </a:xfrm>
          <a:prstGeom prst="rect">
            <a:avLst/>
          </a:prstGeom>
          <a:noFill/>
        </p:spPr>
        <p:txBody>
          <a:bodyPr wrap="square" rtlCol="0">
            <a:spAutoFit/>
          </a:bodyPr>
          <a:lstStyle/>
          <a:p>
            <a:r>
              <a:rPr lang="en-US" dirty="0"/>
              <a:t>3</a:t>
            </a:r>
          </a:p>
        </p:txBody>
      </p:sp>
      <p:cxnSp>
        <p:nvCxnSpPr>
          <p:cNvPr id="40" name="Straight Connector 39">
            <a:extLst>
              <a:ext uri="{FF2B5EF4-FFF2-40B4-BE49-F238E27FC236}">
                <a16:creationId xmlns:a16="http://schemas.microsoft.com/office/drawing/2014/main" id="{2C461449-8546-1A45-9E09-0929EB3663AF}"/>
              </a:ext>
            </a:extLst>
          </p:cNvPr>
          <p:cNvCxnSpPr/>
          <p:nvPr/>
        </p:nvCxnSpPr>
        <p:spPr>
          <a:xfrm>
            <a:off x="3044689" y="5760851"/>
            <a:ext cx="1285461" cy="0"/>
          </a:xfrm>
          <a:prstGeom prst="line">
            <a:avLst/>
          </a:prstGeom>
          <a:ln w="19050"/>
        </p:spPr>
        <p:style>
          <a:lnRef idx="1">
            <a:schemeClr val="accent1"/>
          </a:lnRef>
          <a:fillRef idx="0">
            <a:schemeClr val="accent1"/>
          </a:fillRef>
          <a:effectRef idx="0">
            <a:schemeClr val="accent1"/>
          </a:effectRef>
          <a:fontRef idx="minor">
            <a:schemeClr val="tx1"/>
          </a:fontRef>
        </p:style>
      </p:cxnSp>
      <p:sp>
        <p:nvSpPr>
          <p:cNvPr id="41" name="TextBox 40">
            <a:extLst>
              <a:ext uri="{FF2B5EF4-FFF2-40B4-BE49-F238E27FC236}">
                <a16:creationId xmlns:a16="http://schemas.microsoft.com/office/drawing/2014/main" id="{E20D38D4-906B-6C4C-A5D1-66EFECB81B36}"/>
              </a:ext>
            </a:extLst>
          </p:cNvPr>
          <p:cNvSpPr txBox="1"/>
          <p:nvPr/>
        </p:nvSpPr>
        <p:spPr>
          <a:xfrm>
            <a:off x="2906368" y="5340626"/>
            <a:ext cx="437322" cy="369332"/>
          </a:xfrm>
          <a:prstGeom prst="rect">
            <a:avLst/>
          </a:prstGeom>
          <a:noFill/>
        </p:spPr>
        <p:txBody>
          <a:bodyPr wrap="square" rtlCol="0">
            <a:spAutoFit/>
          </a:bodyPr>
          <a:lstStyle/>
          <a:p>
            <a:r>
              <a:rPr lang="en-US" dirty="0"/>
              <a:t>2</a:t>
            </a:r>
          </a:p>
        </p:txBody>
      </p:sp>
      <p:sp>
        <p:nvSpPr>
          <p:cNvPr id="42" name="TextBox 41">
            <a:extLst>
              <a:ext uri="{FF2B5EF4-FFF2-40B4-BE49-F238E27FC236}">
                <a16:creationId xmlns:a16="http://schemas.microsoft.com/office/drawing/2014/main" id="{880C3E4F-0812-B44A-B15F-5BC30F9ABEF3}"/>
              </a:ext>
            </a:extLst>
          </p:cNvPr>
          <p:cNvSpPr txBox="1"/>
          <p:nvPr/>
        </p:nvSpPr>
        <p:spPr>
          <a:xfrm>
            <a:off x="4111489" y="5335052"/>
            <a:ext cx="437322" cy="369332"/>
          </a:xfrm>
          <a:prstGeom prst="rect">
            <a:avLst/>
          </a:prstGeom>
          <a:noFill/>
        </p:spPr>
        <p:txBody>
          <a:bodyPr wrap="square" rtlCol="0">
            <a:spAutoFit/>
          </a:bodyPr>
          <a:lstStyle/>
          <a:p>
            <a:r>
              <a:rPr lang="en-US" dirty="0"/>
              <a:t>4</a:t>
            </a:r>
          </a:p>
        </p:txBody>
      </p:sp>
    </p:spTree>
    <p:extLst>
      <p:ext uri="{BB962C8B-B14F-4D97-AF65-F5344CB8AC3E}">
        <p14:creationId xmlns:p14="http://schemas.microsoft.com/office/powerpoint/2010/main" val="69333043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31D225-73B6-7644-92EE-8A5CEF3F5DB5}"/>
              </a:ext>
            </a:extLst>
          </p:cNvPr>
          <p:cNvSpPr>
            <a:spLocks noGrp="1"/>
          </p:cNvSpPr>
          <p:nvPr>
            <p:ph type="title"/>
          </p:nvPr>
        </p:nvSpPr>
        <p:spPr/>
        <p:txBody>
          <a:bodyPr/>
          <a:lstStyle/>
          <a:p>
            <a:r>
              <a:rPr lang="en-US" dirty="0"/>
              <a:t>Time Sweep's Algorithm</a:t>
            </a:r>
          </a:p>
        </p:txBody>
      </p:sp>
      <p:sp>
        <p:nvSpPr>
          <p:cNvPr id="5" name="TextBox 4">
            <a:extLst>
              <a:ext uri="{FF2B5EF4-FFF2-40B4-BE49-F238E27FC236}">
                <a16:creationId xmlns:a16="http://schemas.microsoft.com/office/drawing/2014/main" id="{F5F71D35-F6BA-604B-93CB-4D5EA58C4463}"/>
              </a:ext>
            </a:extLst>
          </p:cNvPr>
          <p:cNvSpPr txBox="1"/>
          <p:nvPr/>
        </p:nvSpPr>
        <p:spPr>
          <a:xfrm>
            <a:off x="1219200" y="2822713"/>
            <a:ext cx="1762539" cy="369332"/>
          </a:xfrm>
          <a:prstGeom prst="rect">
            <a:avLst/>
          </a:prstGeom>
          <a:noFill/>
        </p:spPr>
        <p:txBody>
          <a:bodyPr wrap="square" rtlCol="0">
            <a:spAutoFit/>
          </a:bodyPr>
          <a:lstStyle/>
          <a:p>
            <a:pPr algn="ctr"/>
            <a:r>
              <a:rPr lang="en-US" dirty="0"/>
              <a:t>Build Stream</a:t>
            </a:r>
          </a:p>
        </p:txBody>
      </p:sp>
      <p:sp>
        <p:nvSpPr>
          <p:cNvPr id="6" name="TextBox 5">
            <a:extLst>
              <a:ext uri="{FF2B5EF4-FFF2-40B4-BE49-F238E27FC236}">
                <a16:creationId xmlns:a16="http://schemas.microsoft.com/office/drawing/2014/main" id="{E356A111-F84B-E94D-B103-D45C84E4177D}"/>
              </a:ext>
            </a:extLst>
          </p:cNvPr>
          <p:cNvSpPr txBox="1"/>
          <p:nvPr/>
        </p:nvSpPr>
        <p:spPr>
          <a:xfrm>
            <a:off x="3790122" y="2822713"/>
            <a:ext cx="1762539" cy="369332"/>
          </a:xfrm>
          <a:prstGeom prst="rect">
            <a:avLst/>
          </a:prstGeom>
          <a:noFill/>
        </p:spPr>
        <p:txBody>
          <a:bodyPr wrap="square" rtlCol="0">
            <a:spAutoFit/>
          </a:bodyPr>
          <a:lstStyle/>
          <a:p>
            <a:pPr algn="ctr"/>
            <a:r>
              <a:rPr lang="en-US" dirty="0"/>
              <a:t>Probe Stream</a:t>
            </a:r>
          </a:p>
        </p:txBody>
      </p:sp>
      <p:sp>
        <p:nvSpPr>
          <p:cNvPr id="7" name="TextBox 6">
            <a:extLst>
              <a:ext uri="{FF2B5EF4-FFF2-40B4-BE49-F238E27FC236}">
                <a16:creationId xmlns:a16="http://schemas.microsoft.com/office/drawing/2014/main" id="{728363A1-B411-D94D-B435-F24F300899F2}"/>
              </a:ext>
            </a:extLst>
          </p:cNvPr>
          <p:cNvSpPr txBox="1"/>
          <p:nvPr/>
        </p:nvSpPr>
        <p:spPr>
          <a:xfrm>
            <a:off x="6361044" y="2822713"/>
            <a:ext cx="1762539" cy="369332"/>
          </a:xfrm>
          <a:prstGeom prst="rect">
            <a:avLst/>
          </a:prstGeom>
          <a:noFill/>
        </p:spPr>
        <p:txBody>
          <a:bodyPr wrap="square" rtlCol="0">
            <a:spAutoFit/>
          </a:bodyPr>
          <a:lstStyle/>
          <a:p>
            <a:pPr algn="ctr"/>
            <a:r>
              <a:rPr lang="en-US" dirty="0"/>
              <a:t>Build Memory</a:t>
            </a:r>
          </a:p>
        </p:txBody>
      </p:sp>
      <p:sp>
        <p:nvSpPr>
          <p:cNvPr id="8" name="TextBox 7">
            <a:extLst>
              <a:ext uri="{FF2B5EF4-FFF2-40B4-BE49-F238E27FC236}">
                <a16:creationId xmlns:a16="http://schemas.microsoft.com/office/drawing/2014/main" id="{10E19187-3A4A-924C-BA7C-20AFC0148823}"/>
              </a:ext>
            </a:extLst>
          </p:cNvPr>
          <p:cNvSpPr txBox="1"/>
          <p:nvPr/>
        </p:nvSpPr>
        <p:spPr>
          <a:xfrm>
            <a:off x="8931966" y="2822713"/>
            <a:ext cx="1762539" cy="369332"/>
          </a:xfrm>
          <a:prstGeom prst="rect">
            <a:avLst/>
          </a:prstGeom>
          <a:noFill/>
        </p:spPr>
        <p:txBody>
          <a:bodyPr wrap="square" rtlCol="0">
            <a:spAutoFit/>
          </a:bodyPr>
          <a:lstStyle/>
          <a:p>
            <a:pPr algn="ctr"/>
            <a:r>
              <a:rPr lang="en-US" dirty="0"/>
              <a:t>Probe Memory</a:t>
            </a:r>
          </a:p>
        </p:txBody>
      </p:sp>
      <p:cxnSp>
        <p:nvCxnSpPr>
          <p:cNvPr id="10" name="Straight Connector 9">
            <a:extLst>
              <a:ext uri="{FF2B5EF4-FFF2-40B4-BE49-F238E27FC236}">
                <a16:creationId xmlns:a16="http://schemas.microsoft.com/office/drawing/2014/main" id="{21DAE5A9-4564-5249-A7F3-B4721078D195}"/>
              </a:ext>
            </a:extLst>
          </p:cNvPr>
          <p:cNvCxnSpPr/>
          <p:nvPr/>
        </p:nvCxnSpPr>
        <p:spPr>
          <a:xfrm>
            <a:off x="1398102" y="3697356"/>
            <a:ext cx="1285461" cy="0"/>
          </a:xfrm>
          <a:prstGeom prst="line">
            <a:avLst/>
          </a:prstGeom>
          <a:ln w="19050"/>
        </p:spPr>
        <p:style>
          <a:lnRef idx="1">
            <a:schemeClr val="accent1"/>
          </a:lnRef>
          <a:fillRef idx="0">
            <a:schemeClr val="accent1"/>
          </a:fillRef>
          <a:effectRef idx="0">
            <a:schemeClr val="accent1"/>
          </a:effectRef>
          <a:fontRef idx="minor">
            <a:schemeClr val="tx1"/>
          </a:fontRef>
        </p:style>
      </p:cxnSp>
      <p:cxnSp>
        <p:nvCxnSpPr>
          <p:cNvPr id="12" name="Straight Connector 11">
            <a:extLst>
              <a:ext uri="{FF2B5EF4-FFF2-40B4-BE49-F238E27FC236}">
                <a16:creationId xmlns:a16="http://schemas.microsoft.com/office/drawing/2014/main" id="{BC627B49-C181-6046-8B0E-F028B3C2A9CC}"/>
              </a:ext>
            </a:extLst>
          </p:cNvPr>
          <p:cNvCxnSpPr>
            <a:cxnSpLocks/>
          </p:cNvCxnSpPr>
          <p:nvPr/>
        </p:nvCxnSpPr>
        <p:spPr>
          <a:xfrm>
            <a:off x="1457738" y="4518991"/>
            <a:ext cx="1285461" cy="0"/>
          </a:xfrm>
          <a:prstGeom prst="line">
            <a:avLst/>
          </a:prstGeom>
          <a:ln w="25400"/>
        </p:spPr>
        <p:style>
          <a:lnRef idx="1">
            <a:schemeClr val="accent1"/>
          </a:lnRef>
          <a:fillRef idx="0">
            <a:schemeClr val="accent1"/>
          </a:fillRef>
          <a:effectRef idx="0">
            <a:schemeClr val="accent1"/>
          </a:effectRef>
          <a:fontRef idx="minor">
            <a:schemeClr val="tx1"/>
          </a:fontRef>
        </p:style>
      </p:cxnSp>
      <p:cxnSp>
        <p:nvCxnSpPr>
          <p:cNvPr id="14" name="Straight Connector 13">
            <a:extLst>
              <a:ext uri="{FF2B5EF4-FFF2-40B4-BE49-F238E27FC236}">
                <a16:creationId xmlns:a16="http://schemas.microsoft.com/office/drawing/2014/main" id="{73EA302A-902A-A64C-93D4-CFF96E34C24D}"/>
              </a:ext>
            </a:extLst>
          </p:cNvPr>
          <p:cNvCxnSpPr/>
          <p:nvPr/>
        </p:nvCxnSpPr>
        <p:spPr>
          <a:xfrm>
            <a:off x="4028659" y="3664226"/>
            <a:ext cx="1285461" cy="0"/>
          </a:xfrm>
          <a:prstGeom prst="line">
            <a:avLst/>
          </a:prstGeom>
          <a:ln w="19050"/>
        </p:spPr>
        <p:style>
          <a:lnRef idx="1">
            <a:schemeClr val="accent1"/>
          </a:lnRef>
          <a:fillRef idx="0">
            <a:schemeClr val="accent1"/>
          </a:fillRef>
          <a:effectRef idx="0">
            <a:schemeClr val="accent1"/>
          </a:effectRef>
          <a:fontRef idx="minor">
            <a:schemeClr val="tx1"/>
          </a:fontRef>
        </p:style>
      </p:cxnSp>
      <p:cxnSp>
        <p:nvCxnSpPr>
          <p:cNvPr id="15" name="Straight Connector 14">
            <a:extLst>
              <a:ext uri="{FF2B5EF4-FFF2-40B4-BE49-F238E27FC236}">
                <a16:creationId xmlns:a16="http://schemas.microsoft.com/office/drawing/2014/main" id="{49A914BD-F50C-8A44-AE76-B3E4867E3351}"/>
              </a:ext>
            </a:extLst>
          </p:cNvPr>
          <p:cNvCxnSpPr>
            <a:cxnSpLocks/>
          </p:cNvCxnSpPr>
          <p:nvPr/>
        </p:nvCxnSpPr>
        <p:spPr>
          <a:xfrm>
            <a:off x="4028659" y="4518991"/>
            <a:ext cx="1285461" cy="0"/>
          </a:xfrm>
          <a:prstGeom prst="line">
            <a:avLst/>
          </a:prstGeom>
          <a:ln w="25400"/>
        </p:spPr>
        <p:style>
          <a:lnRef idx="1">
            <a:schemeClr val="accent1"/>
          </a:lnRef>
          <a:fillRef idx="0">
            <a:schemeClr val="accent1"/>
          </a:fillRef>
          <a:effectRef idx="0">
            <a:schemeClr val="accent1"/>
          </a:effectRef>
          <a:fontRef idx="minor">
            <a:schemeClr val="tx1"/>
          </a:fontRef>
        </p:style>
      </p:cxnSp>
      <p:sp>
        <p:nvSpPr>
          <p:cNvPr id="16" name="TextBox 15">
            <a:extLst>
              <a:ext uri="{FF2B5EF4-FFF2-40B4-BE49-F238E27FC236}">
                <a16:creationId xmlns:a16="http://schemas.microsoft.com/office/drawing/2014/main" id="{83A0D8D0-203D-EE46-9407-7C18AF13F973}"/>
              </a:ext>
            </a:extLst>
          </p:cNvPr>
          <p:cNvSpPr txBox="1"/>
          <p:nvPr/>
        </p:nvSpPr>
        <p:spPr>
          <a:xfrm>
            <a:off x="1219200" y="3258305"/>
            <a:ext cx="437322" cy="369332"/>
          </a:xfrm>
          <a:prstGeom prst="rect">
            <a:avLst/>
          </a:prstGeom>
          <a:noFill/>
        </p:spPr>
        <p:txBody>
          <a:bodyPr wrap="square" rtlCol="0">
            <a:spAutoFit/>
          </a:bodyPr>
          <a:lstStyle/>
          <a:p>
            <a:r>
              <a:rPr lang="en-US" dirty="0"/>
              <a:t>1</a:t>
            </a:r>
          </a:p>
        </p:txBody>
      </p:sp>
      <p:sp>
        <p:nvSpPr>
          <p:cNvPr id="19" name="TextBox 18">
            <a:extLst>
              <a:ext uri="{FF2B5EF4-FFF2-40B4-BE49-F238E27FC236}">
                <a16:creationId xmlns:a16="http://schemas.microsoft.com/office/drawing/2014/main" id="{68A23124-DB34-3D42-9D01-6E0C3F82F270}"/>
              </a:ext>
            </a:extLst>
          </p:cNvPr>
          <p:cNvSpPr txBox="1"/>
          <p:nvPr/>
        </p:nvSpPr>
        <p:spPr>
          <a:xfrm>
            <a:off x="3892828" y="4106445"/>
            <a:ext cx="437322" cy="369332"/>
          </a:xfrm>
          <a:prstGeom prst="rect">
            <a:avLst/>
          </a:prstGeom>
          <a:noFill/>
        </p:spPr>
        <p:txBody>
          <a:bodyPr wrap="square" rtlCol="0">
            <a:spAutoFit/>
          </a:bodyPr>
          <a:lstStyle/>
          <a:p>
            <a:r>
              <a:rPr lang="en-US" dirty="0"/>
              <a:t>4</a:t>
            </a:r>
          </a:p>
        </p:txBody>
      </p:sp>
      <p:sp>
        <p:nvSpPr>
          <p:cNvPr id="20" name="TextBox 19">
            <a:extLst>
              <a:ext uri="{FF2B5EF4-FFF2-40B4-BE49-F238E27FC236}">
                <a16:creationId xmlns:a16="http://schemas.microsoft.com/office/drawing/2014/main" id="{C71D141E-4198-424C-B8A8-19B71B9CDF92}"/>
              </a:ext>
            </a:extLst>
          </p:cNvPr>
          <p:cNvSpPr txBox="1"/>
          <p:nvPr/>
        </p:nvSpPr>
        <p:spPr>
          <a:xfrm>
            <a:off x="1239078" y="4106445"/>
            <a:ext cx="437322" cy="369332"/>
          </a:xfrm>
          <a:prstGeom prst="rect">
            <a:avLst/>
          </a:prstGeom>
          <a:noFill/>
        </p:spPr>
        <p:txBody>
          <a:bodyPr wrap="square" rtlCol="0">
            <a:spAutoFit/>
          </a:bodyPr>
          <a:lstStyle/>
          <a:p>
            <a:r>
              <a:rPr lang="en-US" dirty="0"/>
              <a:t>3</a:t>
            </a:r>
          </a:p>
        </p:txBody>
      </p:sp>
      <p:sp>
        <p:nvSpPr>
          <p:cNvPr id="21" name="TextBox 20">
            <a:extLst>
              <a:ext uri="{FF2B5EF4-FFF2-40B4-BE49-F238E27FC236}">
                <a16:creationId xmlns:a16="http://schemas.microsoft.com/office/drawing/2014/main" id="{87C0B7BE-CCFD-8840-8FA5-3046C3C49C45}"/>
              </a:ext>
            </a:extLst>
          </p:cNvPr>
          <p:cNvSpPr txBox="1"/>
          <p:nvPr/>
        </p:nvSpPr>
        <p:spPr>
          <a:xfrm>
            <a:off x="5095459" y="4106445"/>
            <a:ext cx="437322" cy="369332"/>
          </a:xfrm>
          <a:prstGeom prst="rect">
            <a:avLst/>
          </a:prstGeom>
          <a:noFill/>
        </p:spPr>
        <p:txBody>
          <a:bodyPr wrap="square" rtlCol="0">
            <a:spAutoFit/>
          </a:bodyPr>
          <a:lstStyle/>
          <a:p>
            <a:r>
              <a:rPr lang="en-US" dirty="0"/>
              <a:t>5</a:t>
            </a:r>
          </a:p>
        </p:txBody>
      </p:sp>
      <p:sp>
        <p:nvSpPr>
          <p:cNvPr id="22" name="TextBox 21">
            <a:extLst>
              <a:ext uri="{FF2B5EF4-FFF2-40B4-BE49-F238E27FC236}">
                <a16:creationId xmlns:a16="http://schemas.microsoft.com/office/drawing/2014/main" id="{E2E9CC4E-7720-1549-86E8-D2FF84168DCA}"/>
              </a:ext>
            </a:extLst>
          </p:cNvPr>
          <p:cNvSpPr txBox="1"/>
          <p:nvPr/>
        </p:nvSpPr>
        <p:spPr>
          <a:xfrm>
            <a:off x="2524538" y="4106445"/>
            <a:ext cx="437322" cy="369332"/>
          </a:xfrm>
          <a:prstGeom prst="rect">
            <a:avLst/>
          </a:prstGeom>
          <a:noFill/>
        </p:spPr>
        <p:txBody>
          <a:bodyPr wrap="square" rtlCol="0">
            <a:spAutoFit/>
          </a:bodyPr>
          <a:lstStyle/>
          <a:p>
            <a:r>
              <a:rPr lang="en-US" dirty="0"/>
              <a:t>5</a:t>
            </a:r>
          </a:p>
        </p:txBody>
      </p:sp>
      <p:sp>
        <p:nvSpPr>
          <p:cNvPr id="23" name="TextBox 22">
            <a:extLst>
              <a:ext uri="{FF2B5EF4-FFF2-40B4-BE49-F238E27FC236}">
                <a16:creationId xmlns:a16="http://schemas.microsoft.com/office/drawing/2014/main" id="{B04969C0-9A3F-3343-A58A-546B51794F21}"/>
              </a:ext>
            </a:extLst>
          </p:cNvPr>
          <p:cNvSpPr txBox="1"/>
          <p:nvPr/>
        </p:nvSpPr>
        <p:spPr>
          <a:xfrm>
            <a:off x="2479814" y="3260035"/>
            <a:ext cx="437322" cy="369332"/>
          </a:xfrm>
          <a:prstGeom prst="rect">
            <a:avLst/>
          </a:prstGeom>
          <a:noFill/>
        </p:spPr>
        <p:txBody>
          <a:bodyPr wrap="square" rtlCol="0">
            <a:spAutoFit/>
          </a:bodyPr>
          <a:lstStyle/>
          <a:p>
            <a:r>
              <a:rPr lang="en-US" dirty="0"/>
              <a:t>3</a:t>
            </a:r>
          </a:p>
        </p:txBody>
      </p:sp>
      <p:sp>
        <p:nvSpPr>
          <p:cNvPr id="24" name="TextBox 23">
            <a:extLst>
              <a:ext uri="{FF2B5EF4-FFF2-40B4-BE49-F238E27FC236}">
                <a16:creationId xmlns:a16="http://schemas.microsoft.com/office/drawing/2014/main" id="{E97DB674-5AFF-0948-827F-B8ED1230947A}"/>
              </a:ext>
            </a:extLst>
          </p:cNvPr>
          <p:cNvSpPr txBox="1"/>
          <p:nvPr/>
        </p:nvSpPr>
        <p:spPr>
          <a:xfrm>
            <a:off x="3892828" y="3285675"/>
            <a:ext cx="437322" cy="369332"/>
          </a:xfrm>
          <a:prstGeom prst="rect">
            <a:avLst/>
          </a:prstGeom>
          <a:noFill/>
        </p:spPr>
        <p:txBody>
          <a:bodyPr wrap="square" rtlCol="0">
            <a:spAutoFit/>
          </a:bodyPr>
          <a:lstStyle/>
          <a:p>
            <a:r>
              <a:rPr lang="en-US" dirty="0"/>
              <a:t>2</a:t>
            </a:r>
          </a:p>
        </p:txBody>
      </p:sp>
      <p:sp>
        <p:nvSpPr>
          <p:cNvPr id="25" name="TextBox 24">
            <a:extLst>
              <a:ext uri="{FF2B5EF4-FFF2-40B4-BE49-F238E27FC236}">
                <a16:creationId xmlns:a16="http://schemas.microsoft.com/office/drawing/2014/main" id="{0B34DDB1-FCD4-E246-9618-AF4295B8992B}"/>
              </a:ext>
            </a:extLst>
          </p:cNvPr>
          <p:cNvSpPr txBox="1"/>
          <p:nvPr/>
        </p:nvSpPr>
        <p:spPr>
          <a:xfrm>
            <a:off x="5115339" y="3279913"/>
            <a:ext cx="437322" cy="369332"/>
          </a:xfrm>
          <a:prstGeom prst="rect">
            <a:avLst/>
          </a:prstGeom>
          <a:noFill/>
        </p:spPr>
        <p:txBody>
          <a:bodyPr wrap="square" rtlCol="0">
            <a:spAutoFit/>
          </a:bodyPr>
          <a:lstStyle/>
          <a:p>
            <a:r>
              <a:rPr lang="en-US" dirty="0"/>
              <a:t>4</a:t>
            </a:r>
          </a:p>
        </p:txBody>
      </p:sp>
      <p:sp>
        <p:nvSpPr>
          <p:cNvPr id="3" name="Right Arrow 2">
            <a:extLst>
              <a:ext uri="{FF2B5EF4-FFF2-40B4-BE49-F238E27FC236}">
                <a16:creationId xmlns:a16="http://schemas.microsoft.com/office/drawing/2014/main" id="{642223C2-E9A1-F446-AFCC-1FBAEC7244ED}"/>
              </a:ext>
            </a:extLst>
          </p:cNvPr>
          <p:cNvSpPr/>
          <p:nvPr/>
        </p:nvSpPr>
        <p:spPr>
          <a:xfrm>
            <a:off x="490331" y="4150379"/>
            <a:ext cx="649357" cy="28146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Right Arrow 25">
            <a:extLst>
              <a:ext uri="{FF2B5EF4-FFF2-40B4-BE49-F238E27FC236}">
                <a16:creationId xmlns:a16="http://schemas.microsoft.com/office/drawing/2014/main" id="{3BCFAC31-4B2A-3841-9229-6E57DF02FBFC}"/>
              </a:ext>
            </a:extLst>
          </p:cNvPr>
          <p:cNvSpPr/>
          <p:nvPr/>
        </p:nvSpPr>
        <p:spPr>
          <a:xfrm>
            <a:off x="3125029" y="4151582"/>
            <a:ext cx="649357" cy="28146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8" name="Straight Connector 27">
            <a:extLst>
              <a:ext uri="{FF2B5EF4-FFF2-40B4-BE49-F238E27FC236}">
                <a16:creationId xmlns:a16="http://schemas.microsoft.com/office/drawing/2014/main" id="{2209401C-F66E-914D-88CF-FB94E4ED95F3}"/>
              </a:ext>
            </a:extLst>
          </p:cNvPr>
          <p:cNvCxnSpPr/>
          <p:nvPr/>
        </p:nvCxnSpPr>
        <p:spPr>
          <a:xfrm>
            <a:off x="6604549" y="3695626"/>
            <a:ext cx="1285461" cy="0"/>
          </a:xfrm>
          <a:prstGeom prst="line">
            <a:avLst/>
          </a:prstGeom>
          <a:ln w="19050"/>
        </p:spPr>
        <p:style>
          <a:lnRef idx="1">
            <a:schemeClr val="accent1"/>
          </a:lnRef>
          <a:fillRef idx="0">
            <a:schemeClr val="accent1"/>
          </a:fillRef>
          <a:effectRef idx="0">
            <a:schemeClr val="accent1"/>
          </a:effectRef>
          <a:fontRef idx="minor">
            <a:schemeClr val="tx1"/>
          </a:fontRef>
        </p:style>
      </p:cxnSp>
      <p:sp>
        <p:nvSpPr>
          <p:cNvPr id="29" name="TextBox 28">
            <a:extLst>
              <a:ext uri="{FF2B5EF4-FFF2-40B4-BE49-F238E27FC236}">
                <a16:creationId xmlns:a16="http://schemas.microsoft.com/office/drawing/2014/main" id="{DA0998A2-5BFD-774D-BD62-316403748AB5}"/>
              </a:ext>
            </a:extLst>
          </p:cNvPr>
          <p:cNvSpPr txBox="1"/>
          <p:nvPr/>
        </p:nvSpPr>
        <p:spPr>
          <a:xfrm>
            <a:off x="6425647" y="3256575"/>
            <a:ext cx="437322" cy="369332"/>
          </a:xfrm>
          <a:prstGeom prst="rect">
            <a:avLst/>
          </a:prstGeom>
          <a:noFill/>
        </p:spPr>
        <p:txBody>
          <a:bodyPr wrap="square" rtlCol="0">
            <a:spAutoFit/>
          </a:bodyPr>
          <a:lstStyle/>
          <a:p>
            <a:r>
              <a:rPr lang="en-US" dirty="0"/>
              <a:t>1</a:t>
            </a:r>
          </a:p>
        </p:txBody>
      </p:sp>
      <p:sp>
        <p:nvSpPr>
          <p:cNvPr id="30" name="TextBox 29">
            <a:extLst>
              <a:ext uri="{FF2B5EF4-FFF2-40B4-BE49-F238E27FC236}">
                <a16:creationId xmlns:a16="http://schemas.microsoft.com/office/drawing/2014/main" id="{B2399EB6-CB61-BC4C-965F-4EA99FBE3E38}"/>
              </a:ext>
            </a:extLst>
          </p:cNvPr>
          <p:cNvSpPr txBox="1"/>
          <p:nvPr/>
        </p:nvSpPr>
        <p:spPr>
          <a:xfrm>
            <a:off x="7686261" y="3258305"/>
            <a:ext cx="437322" cy="369332"/>
          </a:xfrm>
          <a:prstGeom prst="rect">
            <a:avLst/>
          </a:prstGeom>
          <a:noFill/>
        </p:spPr>
        <p:txBody>
          <a:bodyPr wrap="square" rtlCol="0">
            <a:spAutoFit/>
          </a:bodyPr>
          <a:lstStyle/>
          <a:p>
            <a:r>
              <a:rPr lang="en-US" dirty="0"/>
              <a:t>3</a:t>
            </a:r>
          </a:p>
        </p:txBody>
      </p:sp>
      <p:cxnSp>
        <p:nvCxnSpPr>
          <p:cNvPr id="31" name="Straight Connector 30">
            <a:extLst>
              <a:ext uri="{FF2B5EF4-FFF2-40B4-BE49-F238E27FC236}">
                <a16:creationId xmlns:a16="http://schemas.microsoft.com/office/drawing/2014/main" id="{1E527FD0-3E39-0F4A-824A-4C559F6B9FC6}"/>
              </a:ext>
            </a:extLst>
          </p:cNvPr>
          <p:cNvCxnSpPr/>
          <p:nvPr/>
        </p:nvCxnSpPr>
        <p:spPr>
          <a:xfrm>
            <a:off x="9170499" y="3667594"/>
            <a:ext cx="1285461" cy="0"/>
          </a:xfrm>
          <a:prstGeom prst="line">
            <a:avLst/>
          </a:prstGeom>
          <a:ln w="19050"/>
        </p:spPr>
        <p:style>
          <a:lnRef idx="1">
            <a:schemeClr val="accent1"/>
          </a:lnRef>
          <a:fillRef idx="0">
            <a:schemeClr val="accent1"/>
          </a:fillRef>
          <a:effectRef idx="0">
            <a:schemeClr val="accent1"/>
          </a:effectRef>
          <a:fontRef idx="minor">
            <a:schemeClr val="tx1"/>
          </a:fontRef>
        </p:style>
      </p:cxnSp>
      <p:sp>
        <p:nvSpPr>
          <p:cNvPr id="32" name="TextBox 31">
            <a:extLst>
              <a:ext uri="{FF2B5EF4-FFF2-40B4-BE49-F238E27FC236}">
                <a16:creationId xmlns:a16="http://schemas.microsoft.com/office/drawing/2014/main" id="{8032903E-46E9-6E42-91F2-34876623C3D1}"/>
              </a:ext>
            </a:extLst>
          </p:cNvPr>
          <p:cNvSpPr txBox="1"/>
          <p:nvPr/>
        </p:nvSpPr>
        <p:spPr>
          <a:xfrm>
            <a:off x="9061172" y="3264930"/>
            <a:ext cx="437322" cy="369332"/>
          </a:xfrm>
          <a:prstGeom prst="rect">
            <a:avLst/>
          </a:prstGeom>
          <a:noFill/>
        </p:spPr>
        <p:txBody>
          <a:bodyPr wrap="square" rtlCol="0">
            <a:spAutoFit/>
          </a:bodyPr>
          <a:lstStyle/>
          <a:p>
            <a:r>
              <a:rPr lang="en-US" dirty="0"/>
              <a:t>2</a:t>
            </a:r>
          </a:p>
        </p:txBody>
      </p:sp>
      <p:sp>
        <p:nvSpPr>
          <p:cNvPr id="33" name="TextBox 32">
            <a:extLst>
              <a:ext uri="{FF2B5EF4-FFF2-40B4-BE49-F238E27FC236}">
                <a16:creationId xmlns:a16="http://schemas.microsoft.com/office/drawing/2014/main" id="{37B9F91D-22C1-A74B-8642-4789EDAD8439}"/>
              </a:ext>
            </a:extLst>
          </p:cNvPr>
          <p:cNvSpPr txBox="1"/>
          <p:nvPr/>
        </p:nvSpPr>
        <p:spPr>
          <a:xfrm>
            <a:off x="10283683" y="3259168"/>
            <a:ext cx="437322" cy="369332"/>
          </a:xfrm>
          <a:prstGeom prst="rect">
            <a:avLst/>
          </a:prstGeom>
          <a:noFill/>
        </p:spPr>
        <p:txBody>
          <a:bodyPr wrap="square" rtlCol="0">
            <a:spAutoFit/>
          </a:bodyPr>
          <a:lstStyle/>
          <a:p>
            <a:r>
              <a:rPr lang="en-US" dirty="0"/>
              <a:t>4</a:t>
            </a:r>
          </a:p>
        </p:txBody>
      </p:sp>
      <p:sp>
        <p:nvSpPr>
          <p:cNvPr id="9" name="Rectangle 1">
            <a:extLst>
              <a:ext uri="{FF2B5EF4-FFF2-40B4-BE49-F238E27FC236}">
                <a16:creationId xmlns:a16="http://schemas.microsoft.com/office/drawing/2014/main" id="{2C81960D-F486-7447-8921-44868242EFA2}"/>
              </a:ext>
            </a:extLst>
          </p:cNvPr>
          <p:cNvSpPr>
            <a:spLocks noChangeArrowheads="1"/>
          </p:cNvSpPr>
          <p:nvPr/>
        </p:nvSpPr>
        <p:spPr bwMode="auto">
          <a:xfrm>
            <a:off x="4994275" y="3986213"/>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pic>
        <p:nvPicPr>
          <p:cNvPr id="34" name="Picture 33" descr="Text&#10;&#10;Description automatically generated">
            <a:extLst>
              <a:ext uri="{FF2B5EF4-FFF2-40B4-BE49-F238E27FC236}">
                <a16:creationId xmlns:a16="http://schemas.microsoft.com/office/drawing/2014/main" id="{57C6A5C4-EA43-C046-9200-E0E458C9DC54}"/>
              </a:ext>
            </a:extLst>
          </p:cNvPr>
          <p:cNvPicPr>
            <a:picLocks noChangeAspect="1"/>
          </p:cNvPicPr>
          <p:nvPr/>
        </p:nvPicPr>
        <p:blipFill>
          <a:blip r:embed="rId3"/>
          <a:stretch>
            <a:fillRect/>
          </a:stretch>
        </p:blipFill>
        <p:spPr>
          <a:xfrm>
            <a:off x="8030817" y="5998278"/>
            <a:ext cx="1587500" cy="825500"/>
          </a:xfrm>
          <a:prstGeom prst="rect">
            <a:avLst/>
          </a:prstGeom>
        </p:spPr>
      </p:pic>
      <p:sp>
        <p:nvSpPr>
          <p:cNvPr id="35" name="TextBox 34">
            <a:extLst>
              <a:ext uri="{FF2B5EF4-FFF2-40B4-BE49-F238E27FC236}">
                <a16:creationId xmlns:a16="http://schemas.microsoft.com/office/drawing/2014/main" id="{3D006CE9-25A9-6C4D-998B-49A3361D7EA0}"/>
              </a:ext>
            </a:extLst>
          </p:cNvPr>
          <p:cNvSpPr txBox="1"/>
          <p:nvPr/>
        </p:nvSpPr>
        <p:spPr>
          <a:xfrm>
            <a:off x="9362661" y="6149418"/>
            <a:ext cx="2663688" cy="523220"/>
          </a:xfrm>
          <a:prstGeom prst="rect">
            <a:avLst/>
          </a:prstGeom>
          <a:noFill/>
        </p:spPr>
        <p:txBody>
          <a:bodyPr wrap="square" rtlCol="0">
            <a:spAutoFit/>
          </a:bodyPr>
          <a:lstStyle/>
          <a:p>
            <a:pPr fontAlgn="t"/>
            <a:r>
              <a:rPr lang="en-US" sz="1400" dirty="0">
                <a:solidFill>
                  <a:srgbClr val="000000"/>
                </a:solidFill>
                <a:latin typeface="Arial" panose="020B0604020202020204" pitchFamily="34" charset="0"/>
              </a:rPr>
              <a:t>Build Start &lt;= Probe Start and Build End &gt;= Probe End</a:t>
            </a:r>
            <a:endParaRPr lang="en-US" sz="1400" dirty="0"/>
          </a:p>
        </p:txBody>
      </p:sp>
      <p:sp>
        <p:nvSpPr>
          <p:cNvPr id="36" name="TextBox 35">
            <a:extLst>
              <a:ext uri="{FF2B5EF4-FFF2-40B4-BE49-F238E27FC236}">
                <a16:creationId xmlns:a16="http://schemas.microsoft.com/office/drawing/2014/main" id="{6BB65B4D-71D1-F848-AB65-18864A334891}"/>
              </a:ext>
            </a:extLst>
          </p:cNvPr>
          <p:cNvSpPr txBox="1"/>
          <p:nvPr/>
        </p:nvSpPr>
        <p:spPr>
          <a:xfrm>
            <a:off x="1398102" y="4969565"/>
            <a:ext cx="1777448" cy="371061"/>
          </a:xfrm>
          <a:prstGeom prst="rect">
            <a:avLst/>
          </a:prstGeom>
          <a:noFill/>
        </p:spPr>
        <p:txBody>
          <a:bodyPr wrap="square" rtlCol="0">
            <a:spAutoFit/>
          </a:bodyPr>
          <a:lstStyle/>
          <a:p>
            <a:r>
              <a:rPr lang="en-US" dirty="0"/>
              <a:t>Results</a:t>
            </a:r>
          </a:p>
        </p:txBody>
      </p:sp>
      <p:cxnSp>
        <p:nvCxnSpPr>
          <p:cNvPr id="37" name="Straight Connector 36">
            <a:extLst>
              <a:ext uri="{FF2B5EF4-FFF2-40B4-BE49-F238E27FC236}">
                <a16:creationId xmlns:a16="http://schemas.microsoft.com/office/drawing/2014/main" id="{07FBCCAD-3F16-0542-AF84-895A69644F16}"/>
              </a:ext>
            </a:extLst>
          </p:cNvPr>
          <p:cNvCxnSpPr/>
          <p:nvPr/>
        </p:nvCxnSpPr>
        <p:spPr>
          <a:xfrm>
            <a:off x="1417980" y="5779677"/>
            <a:ext cx="1285461" cy="0"/>
          </a:xfrm>
          <a:prstGeom prst="line">
            <a:avLst/>
          </a:prstGeom>
          <a:ln w="19050"/>
        </p:spPr>
        <p:style>
          <a:lnRef idx="1">
            <a:schemeClr val="accent1"/>
          </a:lnRef>
          <a:fillRef idx="0">
            <a:schemeClr val="accent1"/>
          </a:fillRef>
          <a:effectRef idx="0">
            <a:schemeClr val="accent1"/>
          </a:effectRef>
          <a:fontRef idx="minor">
            <a:schemeClr val="tx1"/>
          </a:fontRef>
        </p:style>
      </p:cxnSp>
      <p:sp>
        <p:nvSpPr>
          <p:cNvPr id="38" name="TextBox 37">
            <a:extLst>
              <a:ext uri="{FF2B5EF4-FFF2-40B4-BE49-F238E27FC236}">
                <a16:creationId xmlns:a16="http://schemas.microsoft.com/office/drawing/2014/main" id="{E3C98032-BD3A-0F44-8316-8B004E78FC7E}"/>
              </a:ext>
            </a:extLst>
          </p:cNvPr>
          <p:cNvSpPr txBox="1"/>
          <p:nvPr/>
        </p:nvSpPr>
        <p:spPr>
          <a:xfrm>
            <a:off x="1239078" y="5340626"/>
            <a:ext cx="437322" cy="369332"/>
          </a:xfrm>
          <a:prstGeom prst="rect">
            <a:avLst/>
          </a:prstGeom>
          <a:noFill/>
        </p:spPr>
        <p:txBody>
          <a:bodyPr wrap="square" rtlCol="0">
            <a:spAutoFit/>
          </a:bodyPr>
          <a:lstStyle/>
          <a:p>
            <a:r>
              <a:rPr lang="en-US" dirty="0"/>
              <a:t>1</a:t>
            </a:r>
          </a:p>
        </p:txBody>
      </p:sp>
      <p:sp>
        <p:nvSpPr>
          <p:cNvPr id="39" name="TextBox 38">
            <a:extLst>
              <a:ext uri="{FF2B5EF4-FFF2-40B4-BE49-F238E27FC236}">
                <a16:creationId xmlns:a16="http://schemas.microsoft.com/office/drawing/2014/main" id="{4A8E16AB-E2CF-184F-BC85-A29F720BFF81}"/>
              </a:ext>
            </a:extLst>
          </p:cNvPr>
          <p:cNvSpPr txBox="1"/>
          <p:nvPr/>
        </p:nvSpPr>
        <p:spPr>
          <a:xfrm>
            <a:off x="2499692" y="5342356"/>
            <a:ext cx="437322" cy="369332"/>
          </a:xfrm>
          <a:prstGeom prst="rect">
            <a:avLst/>
          </a:prstGeom>
          <a:noFill/>
        </p:spPr>
        <p:txBody>
          <a:bodyPr wrap="square" rtlCol="0">
            <a:spAutoFit/>
          </a:bodyPr>
          <a:lstStyle/>
          <a:p>
            <a:r>
              <a:rPr lang="en-US" dirty="0"/>
              <a:t>3</a:t>
            </a:r>
          </a:p>
        </p:txBody>
      </p:sp>
      <p:cxnSp>
        <p:nvCxnSpPr>
          <p:cNvPr id="40" name="Straight Connector 39">
            <a:extLst>
              <a:ext uri="{FF2B5EF4-FFF2-40B4-BE49-F238E27FC236}">
                <a16:creationId xmlns:a16="http://schemas.microsoft.com/office/drawing/2014/main" id="{2C461449-8546-1A45-9E09-0929EB3663AF}"/>
              </a:ext>
            </a:extLst>
          </p:cNvPr>
          <p:cNvCxnSpPr/>
          <p:nvPr/>
        </p:nvCxnSpPr>
        <p:spPr>
          <a:xfrm>
            <a:off x="3044689" y="5760851"/>
            <a:ext cx="1285461" cy="0"/>
          </a:xfrm>
          <a:prstGeom prst="line">
            <a:avLst/>
          </a:prstGeom>
          <a:ln w="19050"/>
        </p:spPr>
        <p:style>
          <a:lnRef idx="1">
            <a:schemeClr val="accent1"/>
          </a:lnRef>
          <a:fillRef idx="0">
            <a:schemeClr val="accent1"/>
          </a:fillRef>
          <a:effectRef idx="0">
            <a:schemeClr val="accent1"/>
          </a:effectRef>
          <a:fontRef idx="minor">
            <a:schemeClr val="tx1"/>
          </a:fontRef>
        </p:style>
      </p:cxnSp>
      <p:sp>
        <p:nvSpPr>
          <p:cNvPr id="41" name="TextBox 40">
            <a:extLst>
              <a:ext uri="{FF2B5EF4-FFF2-40B4-BE49-F238E27FC236}">
                <a16:creationId xmlns:a16="http://schemas.microsoft.com/office/drawing/2014/main" id="{E20D38D4-906B-6C4C-A5D1-66EFECB81B36}"/>
              </a:ext>
            </a:extLst>
          </p:cNvPr>
          <p:cNvSpPr txBox="1"/>
          <p:nvPr/>
        </p:nvSpPr>
        <p:spPr>
          <a:xfrm>
            <a:off x="2906368" y="5340626"/>
            <a:ext cx="437322" cy="369332"/>
          </a:xfrm>
          <a:prstGeom prst="rect">
            <a:avLst/>
          </a:prstGeom>
          <a:noFill/>
        </p:spPr>
        <p:txBody>
          <a:bodyPr wrap="square" rtlCol="0">
            <a:spAutoFit/>
          </a:bodyPr>
          <a:lstStyle/>
          <a:p>
            <a:r>
              <a:rPr lang="en-US" dirty="0"/>
              <a:t>2</a:t>
            </a:r>
          </a:p>
        </p:txBody>
      </p:sp>
      <p:sp>
        <p:nvSpPr>
          <p:cNvPr id="42" name="TextBox 41">
            <a:extLst>
              <a:ext uri="{FF2B5EF4-FFF2-40B4-BE49-F238E27FC236}">
                <a16:creationId xmlns:a16="http://schemas.microsoft.com/office/drawing/2014/main" id="{880C3E4F-0812-B44A-B15F-5BC30F9ABEF3}"/>
              </a:ext>
            </a:extLst>
          </p:cNvPr>
          <p:cNvSpPr txBox="1"/>
          <p:nvPr/>
        </p:nvSpPr>
        <p:spPr>
          <a:xfrm>
            <a:off x="4111489" y="5335052"/>
            <a:ext cx="437322" cy="369332"/>
          </a:xfrm>
          <a:prstGeom prst="rect">
            <a:avLst/>
          </a:prstGeom>
          <a:noFill/>
        </p:spPr>
        <p:txBody>
          <a:bodyPr wrap="square" rtlCol="0">
            <a:spAutoFit/>
          </a:bodyPr>
          <a:lstStyle/>
          <a:p>
            <a:r>
              <a:rPr lang="en-US" dirty="0"/>
              <a:t>4</a:t>
            </a:r>
          </a:p>
        </p:txBody>
      </p:sp>
      <p:cxnSp>
        <p:nvCxnSpPr>
          <p:cNvPr id="43" name="Straight Connector 42">
            <a:extLst>
              <a:ext uri="{FF2B5EF4-FFF2-40B4-BE49-F238E27FC236}">
                <a16:creationId xmlns:a16="http://schemas.microsoft.com/office/drawing/2014/main" id="{F7443AB7-E583-AA47-8C01-B82D318A35CF}"/>
              </a:ext>
            </a:extLst>
          </p:cNvPr>
          <p:cNvCxnSpPr>
            <a:cxnSpLocks/>
          </p:cNvCxnSpPr>
          <p:nvPr/>
        </p:nvCxnSpPr>
        <p:spPr>
          <a:xfrm>
            <a:off x="6641755" y="4518991"/>
            <a:ext cx="1285461" cy="0"/>
          </a:xfrm>
          <a:prstGeom prst="line">
            <a:avLst/>
          </a:prstGeom>
          <a:ln w="25400"/>
        </p:spPr>
        <p:style>
          <a:lnRef idx="1">
            <a:schemeClr val="accent1"/>
          </a:lnRef>
          <a:fillRef idx="0">
            <a:schemeClr val="accent1"/>
          </a:fillRef>
          <a:effectRef idx="0">
            <a:schemeClr val="accent1"/>
          </a:effectRef>
          <a:fontRef idx="minor">
            <a:schemeClr val="tx1"/>
          </a:fontRef>
        </p:style>
      </p:cxnSp>
      <p:sp>
        <p:nvSpPr>
          <p:cNvPr id="44" name="TextBox 43">
            <a:extLst>
              <a:ext uri="{FF2B5EF4-FFF2-40B4-BE49-F238E27FC236}">
                <a16:creationId xmlns:a16="http://schemas.microsoft.com/office/drawing/2014/main" id="{835F4584-E31F-CE4A-8184-D8AEC47797F3}"/>
              </a:ext>
            </a:extLst>
          </p:cNvPr>
          <p:cNvSpPr txBox="1"/>
          <p:nvPr/>
        </p:nvSpPr>
        <p:spPr>
          <a:xfrm>
            <a:off x="6423095" y="4106445"/>
            <a:ext cx="437322" cy="369332"/>
          </a:xfrm>
          <a:prstGeom prst="rect">
            <a:avLst/>
          </a:prstGeom>
          <a:noFill/>
        </p:spPr>
        <p:txBody>
          <a:bodyPr wrap="square" rtlCol="0">
            <a:spAutoFit/>
          </a:bodyPr>
          <a:lstStyle/>
          <a:p>
            <a:r>
              <a:rPr lang="en-US" dirty="0"/>
              <a:t>3</a:t>
            </a:r>
          </a:p>
        </p:txBody>
      </p:sp>
      <p:sp>
        <p:nvSpPr>
          <p:cNvPr id="45" name="TextBox 44">
            <a:extLst>
              <a:ext uri="{FF2B5EF4-FFF2-40B4-BE49-F238E27FC236}">
                <a16:creationId xmlns:a16="http://schemas.microsoft.com/office/drawing/2014/main" id="{9FCA5222-0085-C246-8641-E2034C0DDA87}"/>
              </a:ext>
            </a:extLst>
          </p:cNvPr>
          <p:cNvSpPr txBox="1"/>
          <p:nvPr/>
        </p:nvSpPr>
        <p:spPr>
          <a:xfrm>
            <a:off x="7708555" y="4106445"/>
            <a:ext cx="437322" cy="369332"/>
          </a:xfrm>
          <a:prstGeom prst="rect">
            <a:avLst/>
          </a:prstGeom>
          <a:noFill/>
        </p:spPr>
        <p:txBody>
          <a:bodyPr wrap="square" rtlCol="0">
            <a:spAutoFit/>
          </a:bodyPr>
          <a:lstStyle/>
          <a:p>
            <a:r>
              <a:rPr lang="en-US" dirty="0"/>
              <a:t>5</a:t>
            </a:r>
          </a:p>
        </p:txBody>
      </p:sp>
    </p:spTree>
    <p:extLst>
      <p:ext uri="{BB962C8B-B14F-4D97-AF65-F5344CB8AC3E}">
        <p14:creationId xmlns:p14="http://schemas.microsoft.com/office/powerpoint/2010/main" val="381196711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31D225-73B6-7644-92EE-8A5CEF3F5DB5}"/>
              </a:ext>
            </a:extLst>
          </p:cNvPr>
          <p:cNvSpPr>
            <a:spLocks noGrp="1"/>
          </p:cNvSpPr>
          <p:nvPr>
            <p:ph type="title"/>
          </p:nvPr>
        </p:nvSpPr>
        <p:spPr/>
        <p:txBody>
          <a:bodyPr/>
          <a:lstStyle/>
          <a:p>
            <a:r>
              <a:rPr lang="en-US" dirty="0"/>
              <a:t>Time Sweep's Algorithm</a:t>
            </a:r>
          </a:p>
        </p:txBody>
      </p:sp>
      <p:sp>
        <p:nvSpPr>
          <p:cNvPr id="5" name="TextBox 4">
            <a:extLst>
              <a:ext uri="{FF2B5EF4-FFF2-40B4-BE49-F238E27FC236}">
                <a16:creationId xmlns:a16="http://schemas.microsoft.com/office/drawing/2014/main" id="{F5F71D35-F6BA-604B-93CB-4D5EA58C4463}"/>
              </a:ext>
            </a:extLst>
          </p:cNvPr>
          <p:cNvSpPr txBox="1"/>
          <p:nvPr/>
        </p:nvSpPr>
        <p:spPr>
          <a:xfrm>
            <a:off x="1219200" y="2822713"/>
            <a:ext cx="1762539" cy="369332"/>
          </a:xfrm>
          <a:prstGeom prst="rect">
            <a:avLst/>
          </a:prstGeom>
          <a:noFill/>
        </p:spPr>
        <p:txBody>
          <a:bodyPr wrap="square" rtlCol="0">
            <a:spAutoFit/>
          </a:bodyPr>
          <a:lstStyle/>
          <a:p>
            <a:pPr algn="ctr"/>
            <a:r>
              <a:rPr lang="en-US" dirty="0"/>
              <a:t>Build Stream</a:t>
            </a:r>
          </a:p>
        </p:txBody>
      </p:sp>
      <p:sp>
        <p:nvSpPr>
          <p:cNvPr id="6" name="TextBox 5">
            <a:extLst>
              <a:ext uri="{FF2B5EF4-FFF2-40B4-BE49-F238E27FC236}">
                <a16:creationId xmlns:a16="http://schemas.microsoft.com/office/drawing/2014/main" id="{E356A111-F84B-E94D-B103-D45C84E4177D}"/>
              </a:ext>
            </a:extLst>
          </p:cNvPr>
          <p:cNvSpPr txBox="1"/>
          <p:nvPr/>
        </p:nvSpPr>
        <p:spPr>
          <a:xfrm>
            <a:off x="3790122" y="2822713"/>
            <a:ext cx="1762539" cy="369332"/>
          </a:xfrm>
          <a:prstGeom prst="rect">
            <a:avLst/>
          </a:prstGeom>
          <a:noFill/>
        </p:spPr>
        <p:txBody>
          <a:bodyPr wrap="square" rtlCol="0">
            <a:spAutoFit/>
          </a:bodyPr>
          <a:lstStyle/>
          <a:p>
            <a:pPr algn="ctr"/>
            <a:r>
              <a:rPr lang="en-US" dirty="0"/>
              <a:t>Probe Stream</a:t>
            </a:r>
          </a:p>
        </p:txBody>
      </p:sp>
      <p:sp>
        <p:nvSpPr>
          <p:cNvPr id="7" name="TextBox 6">
            <a:extLst>
              <a:ext uri="{FF2B5EF4-FFF2-40B4-BE49-F238E27FC236}">
                <a16:creationId xmlns:a16="http://schemas.microsoft.com/office/drawing/2014/main" id="{728363A1-B411-D94D-B435-F24F300899F2}"/>
              </a:ext>
            </a:extLst>
          </p:cNvPr>
          <p:cNvSpPr txBox="1"/>
          <p:nvPr/>
        </p:nvSpPr>
        <p:spPr>
          <a:xfrm>
            <a:off x="6361044" y="2822713"/>
            <a:ext cx="1762539" cy="369332"/>
          </a:xfrm>
          <a:prstGeom prst="rect">
            <a:avLst/>
          </a:prstGeom>
          <a:noFill/>
        </p:spPr>
        <p:txBody>
          <a:bodyPr wrap="square" rtlCol="0">
            <a:spAutoFit/>
          </a:bodyPr>
          <a:lstStyle/>
          <a:p>
            <a:pPr algn="ctr"/>
            <a:r>
              <a:rPr lang="en-US" dirty="0"/>
              <a:t>Build Memory</a:t>
            </a:r>
          </a:p>
        </p:txBody>
      </p:sp>
      <p:sp>
        <p:nvSpPr>
          <p:cNvPr id="8" name="TextBox 7">
            <a:extLst>
              <a:ext uri="{FF2B5EF4-FFF2-40B4-BE49-F238E27FC236}">
                <a16:creationId xmlns:a16="http://schemas.microsoft.com/office/drawing/2014/main" id="{10E19187-3A4A-924C-BA7C-20AFC0148823}"/>
              </a:ext>
            </a:extLst>
          </p:cNvPr>
          <p:cNvSpPr txBox="1"/>
          <p:nvPr/>
        </p:nvSpPr>
        <p:spPr>
          <a:xfrm>
            <a:off x="8931966" y="2822713"/>
            <a:ext cx="1762539" cy="369332"/>
          </a:xfrm>
          <a:prstGeom prst="rect">
            <a:avLst/>
          </a:prstGeom>
          <a:noFill/>
        </p:spPr>
        <p:txBody>
          <a:bodyPr wrap="square" rtlCol="0">
            <a:spAutoFit/>
          </a:bodyPr>
          <a:lstStyle/>
          <a:p>
            <a:pPr algn="ctr"/>
            <a:r>
              <a:rPr lang="en-US" dirty="0"/>
              <a:t>Probe Memory</a:t>
            </a:r>
          </a:p>
        </p:txBody>
      </p:sp>
      <p:cxnSp>
        <p:nvCxnSpPr>
          <p:cNvPr id="10" name="Straight Connector 9">
            <a:extLst>
              <a:ext uri="{FF2B5EF4-FFF2-40B4-BE49-F238E27FC236}">
                <a16:creationId xmlns:a16="http://schemas.microsoft.com/office/drawing/2014/main" id="{21DAE5A9-4564-5249-A7F3-B4721078D195}"/>
              </a:ext>
            </a:extLst>
          </p:cNvPr>
          <p:cNvCxnSpPr/>
          <p:nvPr/>
        </p:nvCxnSpPr>
        <p:spPr>
          <a:xfrm>
            <a:off x="1398102" y="3697356"/>
            <a:ext cx="1285461" cy="0"/>
          </a:xfrm>
          <a:prstGeom prst="line">
            <a:avLst/>
          </a:prstGeom>
          <a:ln w="19050"/>
        </p:spPr>
        <p:style>
          <a:lnRef idx="1">
            <a:schemeClr val="accent1"/>
          </a:lnRef>
          <a:fillRef idx="0">
            <a:schemeClr val="accent1"/>
          </a:fillRef>
          <a:effectRef idx="0">
            <a:schemeClr val="accent1"/>
          </a:effectRef>
          <a:fontRef idx="minor">
            <a:schemeClr val="tx1"/>
          </a:fontRef>
        </p:style>
      </p:cxnSp>
      <p:cxnSp>
        <p:nvCxnSpPr>
          <p:cNvPr id="12" name="Straight Connector 11">
            <a:extLst>
              <a:ext uri="{FF2B5EF4-FFF2-40B4-BE49-F238E27FC236}">
                <a16:creationId xmlns:a16="http://schemas.microsoft.com/office/drawing/2014/main" id="{BC627B49-C181-6046-8B0E-F028B3C2A9CC}"/>
              </a:ext>
            </a:extLst>
          </p:cNvPr>
          <p:cNvCxnSpPr>
            <a:cxnSpLocks/>
          </p:cNvCxnSpPr>
          <p:nvPr/>
        </p:nvCxnSpPr>
        <p:spPr>
          <a:xfrm>
            <a:off x="1457738" y="4518991"/>
            <a:ext cx="1285461" cy="0"/>
          </a:xfrm>
          <a:prstGeom prst="line">
            <a:avLst/>
          </a:prstGeom>
          <a:ln w="25400"/>
        </p:spPr>
        <p:style>
          <a:lnRef idx="1">
            <a:schemeClr val="accent1"/>
          </a:lnRef>
          <a:fillRef idx="0">
            <a:schemeClr val="accent1"/>
          </a:fillRef>
          <a:effectRef idx="0">
            <a:schemeClr val="accent1"/>
          </a:effectRef>
          <a:fontRef idx="minor">
            <a:schemeClr val="tx1"/>
          </a:fontRef>
        </p:style>
      </p:cxnSp>
      <p:cxnSp>
        <p:nvCxnSpPr>
          <p:cNvPr id="14" name="Straight Connector 13">
            <a:extLst>
              <a:ext uri="{FF2B5EF4-FFF2-40B4-BE49-F238E27FC236}">
                <a16:creationId xmlns:a16="http://schemas.microsoft.com/office/drawing/2014/main" id="{73EA302A-902A-A64C-93D4-CFF96E34C24D}"/>
              </a:ext>
            </a:extLst>
          </p:cNvPr>
          <p:cNvCxnSpPr/>
          <p:nvPr/>
        </p:nvCxnSpPr>
        <p:spPr>
          <a:xfrm>
            <a:off x="4028659" y="3664226"/>
            <a:ext cx="1285461" cy="0"/>
          </a:xfrm>
          <a:prstGeom prst="line">
            <a:avLst/>
          </a:prstGeom>
          <a:ln w="19050"/>
        </p:spPr>
        <p:style>
          <a:lnRef idx="1">
            <a:schemeClr val="accent1"/>
          </a:lnRef>
          <a:fillRef idx="0">
            <a:schemeClr val="accent1"/>
          </a:fillRef>
          <a:effectRef idx="0">
            <a:schemeClr val="accent1"/>
          </a:effectRef>
          <a:fontRef idx="minor">
            <a:schemeClr val="tx1"/>
          </a:fontRef>
        </p:style>
      </p:cxnSp>
      <p:cxnSp>
        <p:nvCxnSpPr>
          <p:cNvPr id="15" name="Straight Connector 14">
            <a:extLst>
              <a:ext uri="{FF2B5EF4-FFF2-40B4-BE49-F238E27FC236}">
                <a16:creationId xmlns:a16="http://schemas.microsoft.com/office/drawing/2014/main" id="{49A914BD-F50C-8A44-AE76-B3E4867E3351}"/>
              </a:ext>
            </a:extLst>
          </p:cNvPr>
          <p:cNvCxnSpPr>
            <a:cxnSpLocks/>
          </p:cNvCxnSpPr>
          <p:nvPr/>
        </p:nvCxnSpPr>
        <p:spPr>
          <a:xfrm>
            <a:off x="4028659" y="4518991"/>
            <a:ext cx="1285461" cy="0"/>
          </a:xfrm>
          <a:prstGeom prst="line">
            <a:avLst/>
          </a:prstGeom>
          <a:ln w="25400"/>
        </p:spPr>
        <p:style>
          <a:lnRef idx="1">
            <a:schemeClr val="accent1"/>
          </a:lnRef>
          <a:fillRef idx="0">
            <a:schemeClr val="accent1"/>
          </a:fillRef>
          <a:effectRef idx="0">
            <a:schemeClr val="accent1"/>
          </a:effectRef>
          <a:fontRef idx="minor">
            <a:schemeClr val="tx1"/>
          </a:fontRef>
        </p:style>
      </p:cxnSp>
      <p:sp>
        <p:nvSpPr>
          <p:cNvPr id="16" name="TextBox 15">
            <a:extLst>
              <a:ext uri="{FF2B5EF4-FFF2-40B4-BE49-F238E27FC236}">
                <a16:creationId xmlns:a16="http://schemas.microsoft.com/office/drawing/2014/main" id="{83A0D8D0-203D-EE46-9407-7C18AF13F973}"/>
              </a:ext>
            </a:extLst>
          </p:cNvPr>
          <p:cNvSpPr txBox="1"/>
          <p:nvPr/>
        </p:nvSpPr>
        <p:spPr>
          <a:xfrm>
            <a:off x="1219200" y="3258305"/>
            <a:ext cx="437322" cy="369332"/>
          </a:xfrm>
          <a:prstGeom prst="rect">
            <a:avLst/>
          </a:prstGeom>
          <a:noFill/>
        </p:spPr>
        <p:txBody>
          <a:bodyPr wrap="square" rtlCol="0">
            <a:spAutoFit/>
          </a:bodyPr>
          <a:lstStyle/>
          <a:p>
            <a:r>
              <a:rPr lang="en-US" dirty="0"/>
              <a:t>1</a:t>
            </a:r>
          </a:p>
        </p:txBody>
      </p:sp>
      <p:sp>
        <p:nvSpPr>
          <p:cNvPr id="19" name="TextBox 18">
            <a:extLst>
              <a:ext uri="{FF2B5EF4-FFF2-40B4-BE49-F238E27FC236}">
                <a16:creationId xmlns:a16="http://schemas.microsoft.com/office/drawing/2014/main" id="{68A23124-DB34-3D42-9D01-6E0C3F82F270}"/>
              </a:ext>
            </a:extLst>
          </p:cNvPr>
          <p:cNvSpPr txBox="1"/>
          <p:nvPr/>
        </p:nvSpPr>
        <p:spPr>
          <a:xfrm>
            <a:off x="3892828" y="4106445"/>
            <a:ext cx="437322" cy="369332"/>
          </a:xfrm>
          <a:prstGeom prst="rect">
            <a:avLst/>
          </a:prstGeom>
          <a:noFill/>
        </p:spPr>
        <p:txBody>
          <a:bodyPr wrap="square" rtlCol="0">
            <a:spAutoFit/>
          </a:bodyPr>
          <a:lstStyle/>
          <a:p>
            <a:r>
              <a:rPr lang="en-US" dirty="0"/>
              <a:t>4</a:t>
            </a:r>
          </a:p>
        </p:txBody>
      </p:sp>
      <p:sp>
        <p:nvSpPr>
          <p:cNvPr id="20" name="TextBox 19">
            <a:extLst>
              <a:ext uri="{FF2B5EF4-FFF2-40B4-BE49-F238E27FC236}">
                <a16:creationId xmlns:a16="http://schemas.microsoft.com/office/drawing/2014/main" id="{C71D141E-4198-424C-B8A8-19B71B9CDF92}"/>
              </a:ext>
            </a:extLst>
          </p:cNvPr>
          <p:cNvSpPr txBox="1"/>
          <p:nvPr/>
        </p:nvSpPr>
        <p:spPr>
          <a:xfrm>
            <a:off x="1239078" y="4106445"/>
            <a:ext cx="437322" cy="369332"/>
          </a:xfrm>
          <a:prstGeom prst="rect">
            <a:avLst/>
          </a:prstGeom>
          <a:noFill/>
        </p:spPr>
        <p:txBody>
          <a:bodyPr wrap="square" rtlCol="0">
            <a:spAutoFit/>
          </a:bodyPr>
          <a:lstStyle/>
          <a:p>
            <a:r>
              <a:rPr lang="en-US" dirty="0"/>
              <a:t>3</a:t>
            </a:r>
          </a:p>
        </p:txBody>
      </p:sp>
      <p:sp>
        <p:nvSpPr>
          <p:cNvPr id="21" name="TextBox 20">
            <a:extLst>
              <a:ext uri="{FF2B5EF4-FFF2-40B4-BE49-F238E27FC236}">
                <a16:creationId xmlns:a16="http://schemas.microsoft.com/office/drawing/2014/main" id="{87C0B7BE-CCFD-8840-8FA5-3046C3C49C45}"/>
              </a:ext>
            </a:extLst>
          </p:cNvPr>
          <p:cNvSpPr txBox="1"/>
          <p:nvPr/>
        </p:nvSpPr>
        <p:spPr>
          <a:xfrm>
            <a:off x="5095459" y="4106445"/>
            <a:ext cx="437322" cy="369332"/>
          </a:xfrm>
          <a:prstGeom prst="rect">
            <a:avLst/>
          </a:prstGeom>
          <a:noFill/>
        </p:spPr>
        <p:txBody>
          <a:bodyPr wrap="square" rtlCol="0">
            <a:spAutoFit/>
          </a:bodyPr>
          <a:lstStyle/>
          <a:p>
            <a:r>
              <a:rPr lang="en-US" dirty="0"/>
              <a:t>5</a:t>
            </a:r>
          </a:p>
        </p:txBody>
      </p:sp>
      <p:sp>
        <p:nvSpPr>
          <p:cNvPr id="22" name="TextBox 21">
            <a:extLst>
              <a:ext uri="{FF2B5EF4-FFF2-40B4-BE49-F238E27FC236}">
                <a16:creationId xmlns:a16="http://schemas.microsoft.com/office/drawing/2014/main" id="{E2E9CC4E-7720-1549-86E8-D2FF84168DCA}"/>
              </a:ext>
            </a:extLst>
          </p:cNvPr>
          <p:cNvSpPr txBox="1"/>
          <p:nvPr/>
        </p:nvSpPr>
        <p:spPr>
          <a:xfrm>
            <a:off x="2524538" y="4106445"/>
            <a:ext cx="437322" cy="369332"/>
          </a:xfrm>
          <a:prstGeom prst="rect">
            <a:avLst/>
          </a:prstGeom>
          <a:noFill/>
        </p:spPr>
        <p:txBody>
          <a:bodyPr wrap="square" rtlCol="0">
            <a:spAutoFit/>
          </a:bodyPr>
          <a:lstStyle/>
          <a:p>
            <a:r>
              <a:rPr lang="en-US" dirty="0"/>
              <a:t>5</a:t>
            </a:r>
          </a:p>
        </p:txBody>
      </p:sp>
      <p:sp>
        <p:nvSpPr>
          <p:cNvPr id="23" name="TextBox 22">
            <a:extLst>
              <a:ext uri="{FF2B5EF4-FFF2-40B4-BE49-F238E27FC236}">
                <a16:creationId xmlns:a16="http://schemas.microsoft.com/office/drawing/2014/main" id="{B04969C0-9A3F-3343-A58A-546B51794F21}"/>
              </a:ext>
            </a:extLst>
          </p:cNvPr>
          <p:cNvSpPr txBox="1"/>
          <p:nvPr/>
        </p:nvSpPr>
        <p:spPr>
          <a:xfrm>
            <a:off x="2479814" y="3260035"/>
            <a:ext cx="437322" cy="369332"/>
          </a:xfrm>
          <a:prstGeom prst="rect">
            <a:avLst/>
          </a:prstGeom>
          <a:noFill/>
        </p:spPr>
        <p:txBody>
          <a:bodyPr wrap="square" rtlCol="0">
            <a:spAutoFit/>
          </a:bodyPr>
          <a:lstStyle/>
          <a:p>
            <a:r>
              <a:rPr lang="en-US" dirty="0"/>
              <a:t>3</a:t>
            </a:r>
          </a:p>
        </p:txBody>
      </p:sp>
      <p:sp>
        <p:nvSpPr>
          <p:cNvPr id="24" name="TextBox 23">
            <a:extLst>
              <a:ext uri="{FF2B5EF4-FFF2-40B4-BE49-F238E27FC236}">
                <a16:creationId xmlns:a16="http://schemas.microsoft.com/office/drawing/2014/main" id="{E97DB674-5AFF-0948-827F-B8ED1230947A}"/>
              </a:ext>
            </a:extLst>
          </p:cNvPr>
          <p:cNvSpPr txBox="1"/>
          <p:nvPr/>
        </p:nvSpPr>
        <p:spPr>
          <a:xfrm>
            <a:off x="3892828" y="3285675"/>
            <a:ext cx="437322" cy="369332"/>
          </a:xfrm>
          <a:prstGeom prst="rect">
            <a:avLst/>
          </a:prstGeom>
          <a:noFill/>
        </p:spPr>
        <p:txBody>
          <a:bodyPr wrap="square" rtlCol="0">
            <a:spAutoFit/>
          </a:bodyPr>
          <a:lstStyle/>
          <a:p>
            <a:r>
              <a:rPr lang="en-US" dirty="0"/>
              <a:t>2</a:t>
            </a:r>
          </a:p>
        </p:txBody>
      </p:sp>
      <p:sp>
        <p:nvSpPr>
          <p:cNvPr id="25" name="TextBox 24">
            <a:extLst>
              <a:ext uri="{FF2B5EF4-FFF2-40B4-BE49-F238E27FC236}">
                <a16:creationId xmlns:a16="http://schemas.microsoft.com/office/drawing/2014/main" id="{0B34DDB1-FCD4-E246-9618-AF4295B8992B}"/>
              </a:ext>
            </a:extLst>
          </p:cNvPr>
          <p:cNvSpPr txBox="1"/>
          <p:nvPr/>
        </p:nvSpPr>
        <p:spPr>
          <a:xfrm>
            <a:off x="5115339" y="3279913"/>
            <a:ext cx="437322" cy="369332"/>
          </a:xfrm>
          <a:prstGeom prst="rect">
            <a:avLst/>
          </a:prstGeom>
          <a:noFill/>
        </p:spPr>
        <p:txBody>
          <a:bodyPr wrap="square" rtlCol="0">
            <a:spAutoFit/>
          </a:bodyPr>
          <a:lstStyle/>
          <a:p>
            <a:r>
              <a:rPr lang="en-US" dirty="0"/>
              <a:t>4</a:t>
            </a:r>
          </a:p>
        </p:txBody>
      </p:sp>
      <p:sp>
        <p:nvSpPr>
          <p:cNvPr id="26" name="Right Arrow 25">
            <a:extLst>
              <a:ext uri="{FF2B5EF4-FFF2-40B4-BE49-F238E27FC236}">
                <a16:creationId xmlns:a16="http://schemas.microsoft.com/office/drawing/2014/main" id="{3BCFAC31-4B2A-3841-9229-6E57DF02FBFC}"/>
              </a:ext>
            </a:extLst>
          </p:cNvPr>
          <p:cNvSpPr/>
          <p:nvPr/>
        </p:nvSpPr>
        <p:spPr>
          <a:xfrm>
            <a:off x="3125029" y="4151582"/>
            <a:ext cx="649357" cy="28146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8" name="Straight Connector 27">
            <a:extLst>
              <a:ext uri="{FF2B5EF4-FFF2-40B4-BE49-F238E27FC236}">
                <a16:creationId xmlns:a16="http://schemas.microsoft.com/office/drawing/2014/main" id="{2209401C-F66E-914D-88CF-FB94E4ED95F3}"/>
              </a:ext>
            </a:extLst>
          </p:cNvPr>
          <p:cNvCxnSpPr/>
          <p:nvPr/>
        </p:nvCxnSpPr>
        <p:spPr>
          <a:xfrm>
            <a:off x="6604549" y="3695626"/>
            <a:ext cx="1285461" cy="0"/>
          </a:xfrm>
          <a:prstGeom prst="line">
            <a:avLst/>
          </a:prstGeom>
          <a:ln w="19050"/>
        </p:spPr>
        <p:style>
          <a:lnRef idx="1">
            <a:schemeClr val="accent1"/>
          </a:lnRef>
          <a:fillRef idx="0">
            <a:schemeClr val="accent1"/>
          </a:fillRef>
          <a:effectRef idx="0">
            <a:schemeClr val="accent1"/>
          </a:effectRef>
          <a:fontRef idx="minor">
            <a:schemeClr val="tx1"/>
          </a:fontRef>
        </p:style>
      </p:cxnSp>
      <p:sp>
        <p:nvSpPr>
          <p:cNvPr id="29" name="TextBox 28">
            <a:extLst>
              <a:ext uri="{FF2B5EF4-FFF2-40B4-BE49-F238E27FC236}">
                <a16:creationId xmlns:a16="http://schemas.microsoft.com/office/drawing/2014/main" id="{DA0998A2-5BFD-774D-BD62-316403748AB5}"/>
              </a:ext>
            </a:extLst>
          </p:cNvPr>
          <p:cNvSpPr txBox="1"/>
          <p:nvPr/>
        </p:nvSpPr>
        <p:spPr>
          <a:xfrm>
            <a:off x="6425647" y="3256575"/>
            <a:ext cx="437322" cy="369332"/>
          </a:xfrm>
          <a:prstGeom prst="rect">
            <a:avLst/>
          </a:prstGeom>
          <a:noFill/>
        </p:spPr>
        <p:txBody>
          <a:bodyPr wrap="square" rtlCol="0">
            <a:spAutoFit/>
          </a:bodyPr>
          <a:lstStyle/>
          <a:p>
            <a:r>
              <a:rPr lang="en-US" dirty="0"/>
              <a:t>1</a:t>
            </a:r>
          </a:p>
        </p:txBody>
      </p:sp>
      <p:sp>
        <p:nvSpPr>
          <p:cNvPr id="30" name="TextBox 29">
            <a:extLst>
              <a:ext uri="{FF2B5EF4-FFF2-40B4-BE49-F238E27FC236}">
                <a16:creationId xmlns:a16="http://schemas.microsoft.com/office/drawing/2014/main" id="{B2399EB6-CB61-BC4C-965F-4EA99FBE3E38}"/>
              </a:ext>
            </a:extLst>
          </p:cNvPr>
          <p:cNvSpPr txBox="1"/>
          <p:nvPr/>
        </p:nvSpPr>
        <p:spPr>
          <a:xfrm>
            <a:off x="7686261" y="3258305"/>
            <a:ext cx="437322" cy="369332"/>
          </a:xfrm>
          <a:prstGeom prst="rect">
            <a:avLst/>
          </a:prstGeom>
          <a:noFill/>
        </p:spPr>
        <p:txBody>
          <a:bodyPr wrap="square" rtlCol="0">
            <a:spAutoFit/>
          </a:bodyPr>
          <a:lstStyle/>
          <a:p>
            <a:r>
              <a:rPr lang="en-US" dirty="0"/>
              <a:t>3</a:t>
            </a:r>
          </a:p>
        </p:txBody>
      </p:sp>
      <p:cxnSp>
        <p:nvCxnSpPr>
          <p:cNvPr id="31" name="Straight Connector 30">
            <a:extLst>
              <a:ext uri="{FF2B5EF4-FFF2-40B4-BE49-F238E27FC236}">
                <a16:creationId xmlns:a16="http://schemas.microsoft.com/office/drawing/2014/main" id="{1E527FD0-3E39-0F4A-824A-4C559F6B9FC6}"/>
              </a:ext>
            </a:extLst>
          </p:cNvPr>
          <p:cNvCxnSpPr/>
          <p:nvPr/>
        </p:nvCxnSpPr>
        <p:spPr>
          <a:xfrm>
            <a:off x="9170499" y="3667594"/>
            <a:ext cx="1285461" cy="0"/>
          </a:xfrm>
          <a:prstGeom prst="line">
            <a:avLst/>
          </a:prstGeom>
          <a:ln w="19050"/>
        </p:spPr>
        <p:style>
          <a:lnRef idx="1">
            <a:schemeClr val="accent1"/>
          </a:lnRef>
          <a:fillRef idx="0">
            <a:schemeClr val="accent1"/>
          </a:fillRef>
          <a:effectRef idx="0">
            <a:schemeClr val="accent1"/>
          </a:effectRef>
          <a:fontRef idx="minor">
            <a:schemeClr val="tx1"/>
          </a:fontRef>
        </p:style>
      </p:cxnSp>
      <p:sp>
        <p:nvSpPr>
          <p:cNvPr id="32" name="TextBox 31">
            <a:extLst>
              <a:ext uri="{FF2B5EF4-FFF2-40B4-BE49-F238E27FC236}">
                <a16:creationId xmlns:a16="http://schemas.microsoft.com/office/drawing/2014/main" id="{8032903E-46E9-6E42-91F2-34876623C3D1}"/>
              </a:ext>
            </a:extLst>
          </p:cNvPr>
          <p:cNvSpPr txBox="1"/>
          <p:nvPr/>
        </p:nvSpPr>
        <p:spPr>
          <a:xfrm>
            <a:off x="9061172" y="3264930"/>
            <a:ext cx="437322" cy="369332"/>
          </a:xfrm>
          <a:prstGeom prst="rect">
            <a:avLst/>
          </a:prstGeom>
          <a:noFill/>
        </p:spPr>
        <p:txBody>
          <a:bodyPr wrap="square" rtlCol="0">
            <a:spAutoFit/>
          </a:bodyPr>
          <a:lstStyle/>
          <a:p>
            <a:r>
              <a:rPr lang="en-US" dirty="0"/>
              <a:t>2</a:t>
            </a:r>
          </a:p>
        </p:txBody>
      </p:sp>
      <p:sp>
        <p:nvSpPr>
          <p:cNvPr id="33" name="TextBox 32">
            <a:extLst>
              <a:ext uri="{FF2B5EF4-FFF2-40B4-BE49-F238E27FC236}">
                <a16:creationId xmlns:a16="http://schemas.microsoft.com/office/drawing/2014/main" id="{37B9F91D-22C1-A74B-8642-4789EDAD8439}"/>
              </a:ext>
            </a:extLst>
          </p:cNvPr>
          <p:cNvSpPr txBox="1"/>
          <p:nvPr/>
        </p:nvSpPr>
        <p:spPr>
          <a:xfrm>
            <a:off x="10283683" y="3259168"/>
            <a:ext cx="437322" cy="369332"/>
          </a:xfrm>
          <a:prstGeom prst="rect">
            <a:avLst/>
          </a:prstGeom>
          <a:noFill/>
        </p:spPr>
        <p:txBody>
          <a:bodyPr wrap="square" rtlCol="0">
            <a:spAutoFit/>
          </a:bodyPr>
          <a:lstStyle/>
          <a:p>
            <a:r>
              <a:rPr lang="en-US" dirty="0"/>
              <a:t>4</a:t>
            </a:r>
          </a:p>
        </p:txBody>
      </p:sp>
      <p:sp>
        <p:nvSpPr>
          <p:cNvPr id="9" name="Rectangle 1">
            <a:extLst>
              <a:ext uri="{FF2B5EF4-FFF2-40B4-BE49-F238E27FC236}">
                <a16:creationId xmlns:a16="http://schemas.microsoft.com/office/drawing/2014/main" id="{2C81960D-F486-7447-8921-44868242EFA2}"/>
              </a:ext>
            </a:extLst>
          </p:cNvPr>
          <p:cNvSpPr>
            <a:spLocks noChangeArrowheads="1"/>
          </p:cNvSpPr>
          <p:nvPr/>
        </p:nvSpPr>
        <p:spPr bwMode="auto">
          <a:xfrm>
            <a:off x="4994275" y="3986213"/>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pic>
        <p:nvPicPr>
          <p:cNvPr id="34" name="Picture 33" descr="Text&#10;&#10;Description automatically generated">
            <a:extLst>
              <a:ext uri="{FF2B5EF4-FFF2-40B4-BE49-F238E27FC236}">
                <a16:creationId xmlns:a16="http://schemas.microsoft.com/office/drawing/2014/main" id="{57C6A5C4-EA43-C046-9200-E0E458C9DC54}"/>
              </a:ext>
            </a:extLst>
          </p:cNvPr>
          <p:cNvPicPr>
            <a:picLocks noChangeAspect="1"/>
          </p:cNvPicPr>
          <p:nvPr/>
        </p:nvPicPr>
        <p:blipFill>
          <a:blip r:embed="rId3"/>
          <a:stretch>
            <a:fillRect/>
          </a:stretch>
        </p:blipFill>
        <p:spPr>
          <a:xfrm>
            <a:off x="8030817" y="5998278"/>
            <a:ext cx="1587500" cy="825500"/>
          </a:xfrm>
          <a:prstGeom prst="rect">
            <a:avLst/>
          </a:prstGeom>
        </p:spPr>
      </p:pic>
      <p:sp>
        <p:nvSpPr>
          <p:cNvPr id="35" name="TextBox 34">
            <a:extLst>
              <a:ext uri="{FF2B5EF4-FFF2-40B4-BE49-F238E27FC236}">
                <a16:creationId xmlns:a16="http://schemas.microsoft.com/office/drawing/2014/main" id="{3D006CE9-25A9-6C4D-998B-49A3361D7EA0}"/>
              </a:ext>
            </a:extLst>
          </p:cNvPr>
          <p:cNvSpPr txBox="1"/>
          <p:nvPr/>
        </p:nvSpPr>
        <p:spPr>
          <a:xfrm>
            <a:off x="9362661" y="6149418"/>
            <a:ext cx="2663688" cy="523220"/>
          </a:xfrm>
          <a:prstGeom prst="rect">
            <a:avLst/>
          </a:prstGeom>
          <a:noFill/>
        </p:spPr>
        <p:txBody>
          <a:bodyPr wrap="square" rtlCol="0">
            <a:spAutoFit/>
          </a:bodyPr>
          <a:lstStyle/>
          <a:p>
            <a:pPr fontAlgn="t"/>
            <a:r>
              <a:rPr lang="en-US" sz="1400" dirty="0">
                <a:solidFill>
                  <a:srgbClr val="000000"/>
                </a:solidFill>
                <a:latin typeface="Arial" panose="020B0604020202020204" pitchFamily="34" charset="0"/>
              </a:rPr>
              <a:t>Build Start &lt;= Probe Start and Build End &gt;= Probe End</a:t>
            </a:r>
            <a:endParaRPr lang="en-US" sz="1400" dirty="0"/>
          </a:p>
        </p:txBody>
      </p:sp>
      <p:sp>
        <p:nvSpPr>
          <p:cNvPr id="36" name="TextBox 35">
            <a:extLst>
              <a:ext uri="{FF2B5EF4-FFF2-40B4-BE49-F238E27FC236}">
                <a16:creationId xmlns:a16="http://schemas.microsoft.com/office/drawing/2014/main" id="{6BB65B4D-71D1-F848-AB65-18864A334891}"/>
              </a:ext>
            </a:extLst>
          </p:cNvPr>
          <p:cNvSpPr txBox="1"/>
          <p:nvPr/>
        </p:nvSpPr>
        <p:spPr>
          <a:xfrm>
            <a:off x="1398102" y="4969565"/>
            <a:ext cx="1777448" cy="371061"/>
          </a:xfrm>
          <a:prstGeom prst="rect">
            <a:avLst/>
          </a:prstGeom>
          <a:noFill/>
        </p:spPr>
        <p:txBody>
          <a:bodyPr wrap="square" rtlCol="0">
            <a:spAutoFit/>
          </a:bodyPr>
          <a:lstStyle/>
          <a:p>
            <a:r>
              <a:rPr lang="en-US" dirty="0"/>
              <a:t>Results</a:t>
            </a:r>
          </a:p>
        </p:txBody>
      </p:sp>
      <p:cxnSp>
        <p:nvCxnSpPr>
          <p:cNvPr id="37" name="Straight Connector 36">
            <a:extLst>
              <a:ext uri="{FF2B5EF4-FFF2-40B4-BE49-F238E27FC236}">
                <a16:creationId xmlns:a16="http://schemas.microsoft.com/office/drawing/2014/main" id="{07FBCCAD-3F16-0542-AF84-895A69644F16}"/>
              </a:ext>
            </a:extLst>
          </p:cNvPr>
          <p:cNvCxnSpPr/>
          <p:nvPr/>
        </p:nvCxnSpPr>
        <p:spPr>
          <a:xfrm>
            <a:off x="1417980" y="5779677"/>
            <a:ext cx="1285461" cy="0"/>
          </a:xfrm>
          <a:prstGeom prst="line">
            <a:avLst/>
          </a:prstGeom>
          <a:ln w="19050"/>
        </p:spPr>
        <p:style>
          <a:lnRef idx="1">
            <a:schemeClr val="accent1"/>
          </a:lnRef>
          <a:fillRef idx="0">
            <a:schemeClr val="accent1"/>
          </a:fillRef>
          <a:effectRef idx="0">
            <a:schemeClr val="accent1"/>
          </a:effectRef>
          <a:fontRef idx="minor">
            <a:schemeClr val="tx1"/>
          </a:fontRef>
        </p:style>
      </p:cxnSp>
      <p:sp>
        <p:nvSpPr>
          <p:cNvPr id="38" name="TextBox 37">
            <a:extLst>
              <a:ext uri="{FF2B5EF4-FFF2-40B4-BE49-F238E27FC236}">
                <a16:creationId xmlns:a16="http://schemas.microsoft.com/office/drawing/2014/main" id="{E3C98032-BD3A-0F44-8316-8B004E78FC7E}"/>
              </a:ext>
            </a:extLst>
          </p:cNvPr>
          <p:cNvSpPr txBox="1"/>
          <p:nvPr/>
        </p:nvSpPr>
        <p:spPr>
          <a:xfrm>
            <a:off x="1239078" y="5340626"/>
            <a:ext cx="437322" cy="369332"/>
          </a:xfrm>
          <a:prstGeom prst="rect">
            <a:avLst/>
          </a:prstGeom>
          <a:noFill/>
        </p:spPr>
        <p:txBody>
          <a:bodyPr wrap="square" rtlCol="0">
            <a:spAutoFit/>
          </a:bodyPr>
          <a:lstStyle/>
          <a:p>
            <a:r>
              <a:rPr lang="en-US" dirty="0"/>
              <a:t>1</a:t>
            </a:r>
          </a:p>
        </p:txBody>
      </p:sp>
      <p:sp>
        <p:nvSpPr>
          <p:cNvPr id="39" name="TextBox 38">
            <a:extLst>
              <a:ext uri="{FF2B5EF4-FFF2-40B4-BE49-F238E27FC236}">
                <a16:creationId xmlns:a16="http://schemas.microsoft.com/office/drawing/2014/main" id="{4A8E16AB-E2CF-184F-BC85-A29F720BFF81}"/>
              </a:ext>
            </a:extLst>
          </p:cNvPr>
          <p:cNvSpPr txBox="1"/>
          <p:nvPr/>
        </p:nvSpPr>
        <p:spPr>
          <a:xfrm>
            <a:off x="2499692" y="5342356"/>
            <a:ext cx="437322" cy="369332"/>
          </a:xfrm>
          <a:prstGeom prst="rect">
            <a:avLst/>
          </a:prstGeom>
          <a:noFill/>
        </p:spPr>
        <p:txBody>
          <a:bodyPr wrap="square" rtlCol="0">
            <a:spAutoFit/>
          </a:bodyPr>
          <a:lstStyle/>
          <a:p>
            <a:r>
              <a:rPr lang="en-US" dirty="0"/>
              <a:t>3</a:t>
            </a:r>
          </a:p>
        </p:txBody>
      </p:sp>
      <p:cxnSp>
        <p:nvCxnSpPr>
          <p:cNvPr id="40" name="Straight Connector 39">
            <a:extLst>
              <a:ext uri="{FF2B5EF4-FFF2-40B4-BE49-F238E27FC236}">
                <a16:creationId xmlns:a16="http://schemas.microsoft.com/office/drawing/2014/main" id="{2C461449-8546-1A45-9E09-0929EB3663AF}"/>
              </a:ext>
            </a:extLst>
          </p:cNvPr>
          <p:cNvCxnSpPr/>
          <p:nvPr/>
        </p:nvCxnSpPr>
        <p:spPr>
          <a:xfrm>
            <a:off x="3044689" y="5760851"/>
            <a:ext cx="1285461" cy="0"/>
          </a:xfrm>
          <a:prstGeom prst="line">
            <a:avLst/>
          </a:prstGeom>
          <a:ln w="19050"/>
        </p:spPr>
        <p:style>
          <a:lnRef idx="1">
            <a:schemeClr val="accent1"/>
          </a:lnRef>
          <a:fillRef idx="0">
            <a:schemeClr val="accent1"/>
          </a:fillRef>
          <a:effectRef idx="0">
            <a:schemeClr val="accent1"/>
          </a:effectRef>
          <a:fontRef idx="minor">
            <a:schemeClr val="tx1"/>
          </a:fontRef>
        </p:style>
      </p:cxnSp>
      <p:sp>
        <p:nvSpPr>
          <p:cNvPr id="41" name="TextBox 40">
            <a:extLst>
              <a:ext uri="{FF2B5EF4-FFF2-40B4-BE49-F238E27FC236}">
                <a16:creationId xmlns:a16="http://schemas.microsoft.com/office/drawing/2014/main" id="{E20D38D4-906B-6C4C-A5D1-66EFECB81B36}"/>
              </a:ext>
            </a:extLst>
          </p:cNvPr>
          <p:cNvSpPr txBox="1"/>
          <p:nvPr/>
        </p:nvSpPr>
        <p:spPr>
          <a:xfrm>
            <a:off x="2906368" y="5340626"/>
            <a:ext cx="437322" cy="369332"/>
          </a:xfrm>
          <a:prstGeom prst="rect">
            <a:avLst/>
          </a:prstGeom>
          <a:noFill/>
        </p:spPr>
        <p:txBody>
          <a:bodyPr wrap="square" rtlCol="0">
            <a:spAutoFit/>
          </a:bodyPr>
          <a:lstStyle/>
          <a:p>
            <a:r>
              <a:rPr lang="en-US" dirty="0"/>
              <a:t>2</a:t>
            </a:r>
          </a:p>
        </p:txBody>
      </p:sp>
      <p:sp>
        <p:nvSpPr>
          <p:cNvPr id="42" name="TextBox 41">
            <a:extLst>
              <a:ext uri="{FF2B5EF4-FFF2-40B4-BE49-F238E27FC236}">
                <a16:creationId xmlns:a16="http://schemas.microsoft.com/office/drawing/2014/main" id="{880C3E4F-0812-B44A-B15F-5BC30F9ABEF3}"/>
              </a:ext>
            </a:extLst>
          </p:cNvPr>
          <p:cNvSpPr txBox="1"/>
          <p:nvPr/>
        </p:nvSpPr>
        <p:spPr>
          <a:xfrm>
            <a:off x="4111489" y="5335052"/>
            <a:ext cx="437322" cy="369332"/>
          </a:xfrm>
          <a:prstGeom prst="rect">
            <a:avLst/>
          </a:prstGeom>
          <a:noFill/>
        </p:spPr>
        <p:txBody>
          <a:bodyPr wrap="square" rtlCol="0">
            <a:spAutoFit/>
          </a:bodyPr>
          <a:lstStyle/>
          <a:p>
            <a:r>
              <a:rPr lang="en-US" dirty="0"/>
              <a:t>4</a:t>
            </a:r>
          </a:p>
        </p:txBody>
      </p:sp>
      <p:cxnSp>
        <p:nvCxnSpPr>
          <p:cNvPr id="46" name="Straight Connector 45">
            <a:extLst>
              <a:ext uri="{FF2B5EF4-FFF2-40B4-BE49-F238E27FC236}">
                <a16:creationId xmlns:a16="http://schemas.microsoft.com/office/drawing/2014/main" id="{99B66BE6-77AB-8840-B04F-20E9C3819A4F}"/>
              </a:ext>
            </a:extLst>
          </p:cNvPr>
          <p:cNvCxnSpPr>
            <a:cxnSpLocks/>
          </p:cNvCxnSpPr>
          <p:nvPr/>
        </p:nvCxnSpPr>
        <p:spPr>
          <a:xfrm>
            <a:off x="6641755" y="4518991"/>
            <a:ext cx="1285461" cy="0"/>
          </a:xfrm>
          <a:prstGeom prst="line">
            <a:avLst/>
          </a:prstGeom>
          <a:ln w="25400"/>
        </p:spPr>
        <p:style>
          <a:lnRef idx="1">
            <a:schemeClr val="accent1"/>
          </a:lnRef>
          <a:fillRef idx="0">
            <a:schemeClr val="accent1"/>
          </a:fillRef>
          <a:effectRef idx="0">
            <a:schemeClr val="accent1"/>
          </a:effectRef>
          <a:fontRef idx="minor">
            <a:schemeClr val="tx1"/>
          </a:fontRef>
        </p:style>
      </p:cxnSp>
      <p:sp>
        <p:nvSpPr>
          <p:cNvPr id="47" name="TextBox 46">
            <a:extLst>
              <a:ext uri="{FF2B5EF4-FFF2-40B4-BE49-F238E27FC236}">
                <a16:creationId xmlns:a16="http://schemas.microsoft.com/office/drawing/2014/main" id="{8D85E353-8138-3444-96C2-DA4659FA9F1A}"/>
              </a:ext>
            </a:extLst>
          </p:cNvPr>
          <p:cNvSpPr txBox="1"/>
          <p:nvPr/>
        </p:nvSpPr>
        <p:spPr>
          <a:xfrm>
            <a:off x="6423095" y="4106445"/>
            <a:ext cx="437322" cy="369332"/>
          </a:xfrm>
          <a:prstGeom prst="rect">
            <a:avLst/>
          </a:prstGeom>
          <a:noFill/>
        </p:spPr>
        <p:txBody>
          <a:bodyPr wrap="square" rtlCol="0">
            <a:spAutoFit/>
          </a:bodyPr>
          <a:lstStyle/>
          <a:p>
            <a:r>
              <a:rPr lang="en-US" dirty="0"/>
              <a:t>3</a:t>
            </a:r>
          </a:p>
        </p:txBody>
      </p:sp>
      <p:sp>
        <p:nvSpPr>
          <p:cNvPr id="48" name="TextBox 47">
            <a:extLst>
              <a:ext uri="{FF2B5EF4-FFF2-40B4-BE49-F238E27FC236}">
                <a16:creationId xmlns:a16="http://schemas.microsoft.com/office/drawing/2014/main" id="{B18C7116-863C-114B-9F57-C4292B02493D}"/>
              </a:ext>
            </a:extLst>
          </p:cNvPr>
          <p:cNvSpPr txBox="1"/>
          <p:nvPr/>
        </p:nvSpPr>
        <p:spPr>
          <a:xfrm>
            <a:off x="7708555" y="4106445"/>
            <a:ext cx="437322" cy="369332"/>
          </a:xfrm>
          <a:prstGeom prst="rect">
            <a:avLst/>
          </a:prstGeom>
          <a:noFill/>
        </p:spPr>
        <p:txBody>
          <a:bodyPr wrap="square" rtlCol="0">
            <a:spAutoFit/>
          </a:bodyPr>
          <a:lstStyle/>
          <a:p>
            <a:r>
              <a:rPr lang="en-US" dirty="0"/>
              <a:t>5</a:t>
            </a:r>
          </a:p>
        </p:txBody>
      </p:sp>
    </p:spTree>
    <p:extLst>
      <p:ext uri="{BB962C8B-B14F-4D97-AF65-F5344CB8AC3E}">
        <p14:creationId xmlns:p14="http://schemas.microsoft.com/office/powerpoint/2010/main" val="131787157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31D225-73B6-7644-92EE-8A5CEF3F5DB5}"/>
              </a:ext>
            </a:extLst>
          </p:cNvPr>
          <p:cNvSpPr>
            <a:spLocks noGrp="1"/>
          </p:cNvSpPr>
          <p:nvPr>
            <p:ph type="title"/>
          </p:nvPr>
        </p:nvSpPr>
        <p:spPr/>
        <p:txBody>
          <a:bodyPr/>
          <a:lstStyle/>
          <a:p>
            <a:r>
              <a:rPr lang="en-US" dirty="0"/>
              <a:t>Time Sweep's Algorithm</a:t>
            </a:r>
          </a:p>
        </p:txBody>
      </p:sp>
      <p:sp>
        <p:nvSpPr>
          <p:cNvPr id="5" name="TextBox 4">
            <a:extLst>
              <a:ext uri="{FF2B5EF4-FFF2-40B4-BE49-F238E27FC236}">
                <a16:creationId xmlns:a16="http://schemas.microsoft.com/office/drawing/2014/main" id="{F5F71D35-F6BA-604B-93CB-4D5EA58C4463}"/>
              </a:ext>
            </a:extLst>
          </p:cNvPr>
          <p:cNvSpPr txBox="1"/>
          <p:nvPr/>
        </p:nvSpPr>
        <p:spPr>
          <a:xfrm>
            <a:off x="1219200" y="2822713"/>
            <a:ext cx="1762539" cy="369332"/>
          </a:xfrm>
          <a:prstGeom prst="rect">
            <a:avLst/>
          </a:prstGeom>
          <a:noFill/>
        </p:spPr>
        <p:txBody>
          <a:bodyPr wrap="square" rtlCol="0">
            <a:spAutoFit/>
          </a:bodyPr>
          <a:lstStyle/>
          <a:p>
            <a:pPr algn="ctr"/>
            <a:r>
              <a:rPr lang="en-US" dirty="0"/>
              <a:t>Build Stream</a:t>
            </a:r>
          </a:p>
        </p:txBody>
      </p:sp>
      <p:sp>
        <p:nvSpPr>
          <p:cNvPr id="6" name="TextBox 5">
            <a:extLst>
              <a:ext uri="{FF2B5EF4-FFF2-40B4-BE49-F238E27FC236}">
                <a16:creationId xmlns:a16="http://schemas.microsoft.com/office/drawing/2014/main" id="{E356A111-F84B-E94D-B103-D45C84E4177D}"/>
              </a:ext>
            </a:extLst>
          </p:cNvPr>
          <p:cNvSpPr txBox="1"/>
          <p:nvPr/>
        </p:nvSpPr>
        <p:spPr>
          <a:xfrm>
            <a:off x="3790122" y="2822713"/>
            <a:ext cx="1762539" cy="369332"/>
          </a:xfrm>
          <a:prstGeom prst="rect">
            <a:avLst/>
          </a:prstGeom>
          <a:noFill/>
        </p:spPr>
        <p:txBody>
          <a:bodyPr wrap="square" rtlCol="0">
            <a:spAutoFit/>
          </a:bodyPr>
          <a:lstStyle/>
          <a:p>
            <a:pPr algn="ctr"/>
            <a:r>
              <a:rPr lang="en-US" dirty="0"/>
              <a:t>Probe Stream</a:t>
            </a:r>
          </a:p>
        </p:txBody>
      </p:sp>
      <p:sp>
        <p:nvSpPr>
          <p:cNvPr id="7" name="TextBox 6">
            <a:extLst>
              <a:ext uri="{FF2B5EF4-FFF2-40B4-BE49-F238E27FC236}">
                <a16:creationId xmlns:a16="http://schemas.microsoft.com/office/drawing/2014/main" id="{728363A1-B411-D94D-B435-F24F300899F2}"/>
              </a:ext>
            </a:extLst>
          </p:cNvPr>
          <p:cNvSpPr txBox="1"/>
          <p:nvPr/>
        </p:nvSpPr>
        <p:spPr>
          <a:xfrm>
            <a:off x="6361044" y="2822713"/>
            <a:ext cx="1762539" cy="369332"/>
          </a:xfrm>
          <a:prstGeom prst="rect">
            <a:avLst/>
          </a:prstGeom>
          <a:noFill/>
        </p:spPr>
        <p:txBody>
          <a:bodyPr wrap="square" rtlCol="0">
            <a:spAutoFit/>
          </a:bodyPr>
          <a:lstStyle/>
          <a:p>
            <a:pPr algn="ctr"/>
            <a:r>
              <a:rPr lang="en-US" dirty="0"/>
              <a:t>Build Memory</a:t>
            </a:r>
          </a:p>
        </p:txBody>
      </p:sp>
      <p:sp>
        <p:nvSpPr>
          <p:cNvPr id="8" name="TextBox 7">
            <a:extLst>
              <a:ext uri="{FF2B5EF4-FFF2-40B4-BE49-F238E27FC236}">
                <a16:creationId xmlns:a16="http://schemas.microsoft.com/office/drawing/2014/main" id="{10E19187-3A4A-924C-BA7C-20AFC0148823}"/>
              </a:ext>
            </a:extLst>
          </p:cNvPr>
          <p:cNvSpPr txBox="1"/>
          <p:nvPr/>
        </p:nvSpPr>
        <p:spPr>
          <a:xfrm>
            <a:off x="8931966" y="2822713"/>
            <a:ext cx="1762539" cy="369332"/>
          </a:xfrm>
          <a:prstGeom prst="rect">
            <a:avLst/>
          </a:prstGeom>
          <a:noFill/>
        </p:spPr>
        <p:txBody>
          <a:bodyPr wrap="square" rtlCol="0">
            <a:spAutoFit/>
          </a:bodyPr>
          <a:lstStyle/>
          <a:p>
            <a:pPr algn="ctr"/>
            <a:r>
              <a:rPr lang="en-US" dirty="0"/>
              <a:t>Probe Memory</a:t>
            </a:r>
          </a:p>
        </p:txBody>
      </p:sp>
      <p:cxnSp>
        <p:nvCxnSpPr>
          <p:cNvPr id="10" name="Straight Connector 9">
            <a:extLst>
              <a:ext uri="{FF2B5EF4-FFF2-40B4-BE49-F238E27FC236}">
                <a16:creationId xmlns:a16="http://schemas.microsoft.com/office/drawing/2014/main" id="{21DAE5A9-4564-5249-A7F3-B4721078D195}"/>
              </a:ext>
            </a:extLst>
          </p:cNvPr>
          <p:cNvCxnSpPr/>
          <p:nvPr/>
        </p:nvCxnSpPr>
        <p:spPr>
          <a:xfrm>
            <a:off x="1398102" y="3697356"/>
            <a:ext cx="1285461" cy="0"/>
          </a:xfrm>
          <a:prstGeom prst="line">
            <a:avLst/>
          </a:prstGeom>
          <a:ln w="19050"/>
        </p:spPr>
        <p:style>
          <a:lnRef idx="1">
            <a:schemeClr val="accent1"/>
          </a:lnRef>
          <a:fillRef idx="0">
            <a:schemeClr val="accent1"/>
          </a:fillRef>
          <a:effectRef idx="0">
            <a:schemeClr val="accent1"/>
          </a:effectRef>
          <a:fontRef idx="minor">
            <a:schemeClr val="tx1"/>
          </a:fontRef>
        </p:style>
      </p:cxnSp>
      <p:cxnSp>
        <p:nvCxnSpPr>
          <p:cNvPr id="12" name="Straight Connector 11">
            <a:extLst>
              <a:ext uri="{FF2B5EF4-FFF2-40B4-BE49-F238E27FC236}">
                <a16:creationId xmlns:a16="http://schemas.microsoft.com/office/drawing/2014/main" id="{BC627B49-C181-6046-8B0E-F028B3C2A9CC}"/>
              </a:ext>
            </a:extLst>
          </p:cNvPr>
          <p:cNvCxnSpPr>
            <a:cxnSpLocks/>
          </p:cNvCxnSpPr>
          <p:nvPr/>
        </p:nvCxnSpPr>
        <p:spPr>
          <a:xfrm>
            <a:off x="1457738" y="4518991"/>
            <a:ext cx="1285461" cy="0"/>
          </a:xfrm>
          <a:prstGeom prst="line">
            <a:avLst/>
          </a:prstGeom>
          <a:ln w="25400"/>
        </p:spPr>
        <p:style>
          <a:lnRef idx="1">
            <a:schemeClr val="accent1"/>
          </a:lnRef>
          <a:fillRef idx="0">
            <a:schemeClr val="accent1"/>
          </a:fillRef>
          <a:effectRef idx="0">
            <a:schemeClr val="accent1"/>
          </a:effectRef>
          <a:fontRef idx="minor">
            <a:schemeClr val="tx1"/>
          </a:fontRef>
        </p:style>
      </p:cxnSp>
      <p:cxnSp>
        <p:nvCxnSpPr>
          <p:cNvPr id="14" name="Straight Connector 13">
            <a:extLst>
              <a:ext uri="{FF2B5EF4-FFF2-40B4-BE49-F238E27FC236}">
                <a16:creationId xmlns:a16="http://schemas.microsoft.com/office/drawing/2014/main" id="{73EA302A-902A-A64C-93D4-CFF96E34C24D}"/>
              </a:ext>
            </a:extLst>
          </p:cNvPr>
          <p:cNvCxnSpPr/>
          <p:nvPr/>
        </p:nvCxnSpPr>
        <p:spPr>
          <a:xfrm>
            <a:off x="4028659" y="3664226"/>
            <a:ext cx="1285461" cy="0"/>
          </a:xfrm>
          <a:prstGeom prst="line">
            <a:avLst/>
          </a:prstGeom>
          <a:ln w="19050"/>
        </p:spPr>
        <p:style>
          <a:lnRef idx="1">
            <a:schemeClr val="accent1"/>
          </a:lnRef>
          <a:fillRef idx="0">
            <a:schemeClr val="accent1"/>
          </a:fillRef>
          <a:effectRef idx="0">
            <a:schemeClr val="accent1"/>
          </a:effectRef>
          <a:fontRef idx="minor">
            <a:schemeClr val="tx1"/>
          </a:fontRef>
        </p:style>
      </p:cxnSp>
      <p:cxnSp>
        <p:nvCxnSpPr>
          <p:cNvPr id="15" name="Straight Connector 14">
            <a:extLst>
              <a:ext uri="{FF2B5EF4-FFF2-40B4-BE49-F238E27FC236}">
                <a16:creationId xmlns:a16="http://schemas.microsoft.com/office/drawing/2014/main" id="{49A914BD-F50C-8A44-AE76-B3E4867E3351}"/>
              </a:ext>
            </a:extLst>
          </p:cNvPr>
          <p:cNvCxnSpPr>
            <a:cxnSpLocks/>
          </p:cNvCxnSpPr>
          <p:nvPr/>
        </p:nvCxnSpPr>
        <p:spPr>
          <a:xfrm>
            <a:off x="4028659" y="4518991"/>
            <a:ext cx="1285461" cy="0"/>
          </a:xfrm>
          <a:prstGeom prst="line">
            <a:avLst/>
          </a:prstGeom>
          <a:ln w="25400"/>
        </p:spPr>
        <p:style>
          <a:lnRef idx="1">
            <a:schemeClr val="accent1"/>
          </a:lnRef>
          <a:fillRef idx="0">
            <a:schemeClr val="accent1"/>
          </a:fillRef>
          <a:effectRef idx="0">
            <a:schemeClr val="accent1"/>
          </a:effectRef>
          <a:fontRef idx="minor">
            <a:schemeClr val="tx1"/>
          </a:fontRef>
        </p:style>
      </p:cxnSp>
      <p:sp>
        <p:nvSpPr>
          <p:cNvPr id="16" name="TextBox 15">
            <a:extLst>
              <a:ext uri="{FF2B5EF4-FFF2-40B4-BE49-F238E27FC236}">
                <a16:creationId xmlns:a16="http://schemas.microsoft.com/office/drawing/2014/main" id="{83A0D8D0-203D-EE46-9407-7C18AF13F973}"/>
              </a:ext>
            </a:extLst>
          </p:cNvPr>
          <p:cNvSpPr txBox="1"/>
          <p:nvPr/>
        </p:nvSpPr>
        <p:spPr>
          <a:xfrm>
            <a:off x="1219200" y="3258305"/>
            <a:ext cx="437322" cy="369332"/>
          </a:xfrm>
          <a:prstGeom prst="rect">
            <a:avLst/>
          </a:prstGeom>
          <a:noFill/>
        </p:spPr>
        <p:txBody>
          <a:bodyPr wrap="square" rtlCol="0">
            <a:spAutoFit/>
          </a:bodyPr>
          <a:lstStyle/>
          <a:p>
            <a:r>
              <a:rPr lang="en-US" dirty="0"/>
              <a:t>1</a:t>
            </a:r>
          </a:p>
        </p:txBody>
      </p:sp>
      <p:sp>
        <p:nvSpPr>
          <p:cNvPr id="19" name="TextBox 18">
            <a:extLst>
              <a:ext uri="{FF2B5EF4-FFF2-40B4-BE49-F238E27FC236}">
                <a16:creationId xmlns:a16="http://schemas.microsoft.com/office/drawing/2014/main" id="{68A23124-DB34-3D42-9D01-6E0C3F82F270}"/>
              </a:ext>
            </a:extLst>
          </p:cNvPr>
          <p:cNvSpPr txBox="1"/>
          <p:nvPr/>
        </p:nvSpPr>
        <p:spPr>
          <a:xfrm>
            <a:off x="3892828" y="4106445"/>
            <a:ext cx="437322" cy="369332"/>
          </a:xfrm>
          <a:prstGeom prst="rect">
            <a:avLst/>
          </a:prstGeom>
          <a:noFill/>
        </p:spPr>
        <p:txBody>
          <a:bodyPr wrap="square" rtlCol="0">
            <a:spAutoFit/>
          </a:bodyPr>
          <a:lstStyle/>
          <a:p>
            <a:r>
              <a:rPr lang="en-US" dirty="0"/>
              <a:t>4</a:t>
            </a:r>
          </a:p>
        </p:txBody>
      </p:sp>
      <p:sp>
        <p:nvSpPr>
          <p:cNvPr id="20" name="TextBox 19">
            <a:extLst>
              <a:ext uri="{FF2B5EF4-FFF2-40B4-BE49-F238E27FC236}">
                <a16:creationId xmlns:a16="http://schemas.microsoft.com/office/drawing/2014/main" id="{C71D141E-4198-424C-B8A8-19B71B9CDF92}"/>
              </a:ext>
            </a:extLst>
          </p:cNvPr>
          <p:cNvSpPr txBox="1"/>
          <p:nvPr/>
        </p:nvSpPr>
        <p:spPr>
          <a:xfrm>
            <a:off x="1239078" y="4106445"/>
            <a:ext cx="437322" cy="369332"/>
          </a:xfrm>
          <a:prstGeom prst="rect">
            <a:avLst/>
          </a:prstGeom>
          <a:noFill/>
        </p:spPr>
        <p:txBody>
          <a:bodyPr wrap="square" rtlCol="0">
            <a:spAutoFit/>
          </a:bodyPr>
          <a:lstStyle/>
          <a:p>
            <a:r>
              <a:rPr lang="en-US" dirty="0"/>
              <a:t>3</a:t>
            </a:r>
          </a:p>
        </p:txBody>
      </p:sp>
      <p:sp>
        <p:nvSpPr>
          <p:cNvPr id="21" name="TextBox 20">
            <a:extLst>
              <a:ext uri="{FF2B5EF4-FFF2-40B4-BE49-F238E27FC236}">
                <a16:creationId xmlns:a16="http://schemas.microsoft.com/office/drawing/2014/main" id="{87C0B7BE-CCFD-8840-8FA5-3046C3C49C45}"/>
              </a:ext>
            </a:extLst>
          </p:cNvPr>
          <p:cNvSpPr txBox="1"/>
          <p:nvPr/>
        </p:nvSpPr>
        <p:spPr>
          <a:xfrm>
            <a:off x="5095459" y="4106445"/>
            <a:ext cx="437322" cy="369332"/>
          </a:xfrm>
          <a:prstGeom prst="rect">
            <a:avLst/>
          </a:prstGeom>
          <a:noFill/>
        </p:spPr>
        <p:txBody>
          <a:bodyPr wrap="square" rtlCol="0">
            <a:spAutoFit/>
          </a:bodyPr>
          <a:lstStyle/>
          <a:p>
            <a:r>
              <a:rPr lang="en-US" dirty="0"/>
              <a:t>5</a:t>
            </a:r>
          </a:p>
        </p:txBody>
      </p:sp>
      <p:sp>
        <p:nvSpPr>
          <p:cNvPr id="22" name="TextBox 21">
            <a:extLst>
              <a:ext uri="{FF2B5EF4-FFF2-40B4-BE49-F238E27FC236}">
                <a16:creationId xmlns:a16="http://schemas.microsoft.com/office/drawing/2014/main" id="{E2E9CC4E-7720-1549-86E8-D2FF84168DCA}"/>
              </a:ext>
            </a:extLst>
          </p:cNvPr>
          <p:cNvSpPr txBox="1"/>
          <p:nvPr/>
        </p:nvSpPr>
        <p:spPr>
          <a:xfrm>
            <a:off x="2524538" y="4106445"/>
            <a:ext cx="437322" cy="369332"/>
          </a:xfrm>
          <a:prstGeom prst="rect">
            <a:avLst/>
          </a:prstGeom>
          <a:noFill/>
        </p:spPr>
        <p:txBody>
          <a:bodyPr wrap="square" rtlCol="0">
            <a:spAutoFit/>
          </a:bodyPr>
          <a:lstStyle/>
          <a:p>
            <a:r>
              <a:rPr lang="en-US" dirty="0"/>
              <a:t>5</a:t>
            </a:r>
          </a:p>
        </p:txBody>
      </p:sp>
      <p:sp>
        <p:nvSpPr>
          <p:cNvPr id="23" name="TextBox 22">
            <a:extLst>
              <a:ext uri="{FF2B5EF4-FFF2-40B4-BE49-F238E27FC236}">
                <a16:creationId xmlns:a16="http://schemas.microsoft.com/office/drawing/2014/main" id="{B04969C0-9A3F-3343-A58A-546B51794F21}"/>
              </a:ext>
            </a:extLst>
          </p:cNvPr>
          <p:cNvSpPr txBox="1"/>
          <p:nvPr/>
        </p:nvSpPr>
        <p:spPr>
          <a:xfrm>
            <a:off x="2479814" y="3260035"/>
            <a:ext cx="437322" cy="369332"/>
          </a:xfrm>
          <a:prstGeom prst="rect">
            <a:avLst/>
          </a:prstGeom>
          <a:noFill/>
        </p:spPr>
        <p:txBody>
          <a:bodyPr wrap="square" rtlCol="0">
            <a:spAutoFit/>
          </a:bodyPr>
          <a:lstStyle/>
          <a:p>
            <a:r>
              <a:rPr lang="en-US" dirty="0"/>
              <a:t>3</a:t>
            </a:r>
          </a:p>
        </p:txBody>
      </p:sp>
      <p:sp>
        <p:nvSpPr>
          <p:cNvPr id="24" name="TextBox 23">
            <a:extLst>
              <a:ext uri="{FF2B5EF4-FFF2-40B4-BE49-F238E27FC236}">
                <a16:creationId xmlns:a16="http://schemas.microsoft.com/office/drawing/2014/main" id="{E97DB674-5AFF-0948-827F-B8ED1230947A}"/>
              </a:ext>
            </a:extLst>
          </p:cNvPr>
          <p:cNvSpPr txBox="1"/>
          <p:nvPr/>
        </p:nvSpPr>
        <p:spPr>
          <a:xfrm>
            <a:off x="3892828" y="3285675"/>
            <a:ext cx="437322" cy="369332"/>
          </a:xfrm>
          <a:prstGeom prst="rect">
            <a:avLst/>
          </a:prstGeom>
          <a:noFill/>
        </p:spPr>
        <p:txBody>
          <a:bodyPr wrap="square" rtlCol="0">
            <a:spAutoFit/>
          </a:bodyPr>
          <a:lstStyle/>
          <a:p>
            <a:r>
              <a:rPr lang="en-US" dirty="0"/>
              <a:t>2</a:t>
            </a:r>
          </a:p>
        </p:txBody>
      </p:sp>
      <p:sp>
        <p:nvSpPr>
          <p:cNvPr id="25" name="TextBox 24">
            <a:extLst>
              <a:ext uri="{FF2B5EF4-FFF2-40B4-BE49-F238E27FC236}">
                <a16:creationId xmlns:a16="http://schemas.microsoft.com/office/drawing/2014/main" id="{0B34DDB1-FCD4-E246-9618-AF4295B8992B}"/>
              </a:ext>
            </a:extLst>
          </p:cNvPr>
          <p:cNvSpPr txBox="1"/>
          <p:nvPr/>
        </p:nvSpPr>
        <p:spPr>
          <a:xfrm>
            <a:off x="5115339" y="3279913"/>
            <a:ext cx="437322" cy="369332"/>
          </a:xfrm>
          <a:prstGeom prst="rect">
            <a:avLst/>
          </a:prstGeom>
          <a:noFill/>
        </p:spPr>
        <p:txBody>
          <a:bodyPr wrap="square" rtlCol="0">
            <a:spAutoFit/>
          </a:bodyPr>
          <a:lstStyle/>
          <a:p>
            <a:r>
              <a:rPr lang="en-US" dirty="0"/>
              <a:t>4</a:t>
            </a:r>
          </a:p>
        </p:txBody>
      </p:sp>
      <p:sp>
        <p:nvSpPr>
          <p:cNvPr id="26" name="Right Arrow 25">
            <a:extLst>
              <a:ext uri="{FF2B5EF4-FFF2-40B4-BE49-F238E27FC236}">
                <a16:creationId xmlns:a16="http://schemas.microsoft.com/office/drawing/2014/main" id="{3BCFAC31-4B2A-3841-9229-6E57DF02FBFC}"/>
              </a:ext>
            </a:extLst>
          </p:cNvPr>
          <p:cNvSpPr/>
          <p:nvPr/>
        </p:nvSpPr>
        <p:spPr>
          <a:xfrm>
            <a:off x="3125029" y="4151582"/>
            <a:ext cx="649357" cy="28146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8" name="Straight Connector 27">
            <a:extLst>
              <a:ext uri="{FF2B5EF4-FFF2-40B4-BE49-F238E27FC236}">
                <a16:creationId xmlns:a16="http://schemas.microsoft.com/office/drawing/2014/main" id="{2209401C-F66E-914D-88CF-FB94E4ED95F3}"/>
              </a:ext>
            </a:extLst>
          </p:cNvPr>
          <p:cNvCxnSpPr/>
          <p:nvPr/>
        </p:nvCxnSpPr>
        <p:spPr>
          <a:xfrm>
            <a:off x="6604549" y="3695626"/>
            <a:ext cx="1285461" cy="0"/>
          </a:xfrm>
          <a:prstGeom prst="line">
            <a:avLst/>
          </a:prstGeom>
          <a:ln w="19050"/>
        </p:spPr>
        <p:style>
          <a:lnRef idx="1">
            <a:schemeClr val="accent1"/>
          </a:lnRef>
          <a:fillRef idx="0">
            <a:schemeClr val="accent1"/>
          </a:fillRef>
          <a:effectRef idx="0">
            <a:schemeClr val="accent1"/>
          </a:effectRef>
          <a:fontRef idx="minor">
            <a:schemeClr val="tx1"/>
          </a:fontRef>
        </p:style>
      </p:cxnSp>
      <p:sp>
        <p:nvSpPr>
          <p:cNvPr id="29" name="TextBox 28">
            <a:extLst>
              <a:ext uri="{FF2B5EF4-FFF2-40B4-BE49-F238E27FC236}">
                <a16:creationId xmlns:a16="http://schemas.microsoft.com/office/drawing/2014/main" id="{DA0998A2-5BFD-774D-BD62-316403748AB5}"/>
              </a:ext>
            </a:extLst>
          </p:cNvPr>
          <p:cNvSpPr txBox="1"/>
          <p:nvPr/>
        </p:nvSpPr>
        <p:spPr>
          <a:xfrm>
            <a:off x="6425647" y="3256575"/>
            <a:ext cx="437322" cy="369332"/>
          </a:xfrm>
          <a:prstGeom prst="rect">
            <a:avLst/>
          </a:prstGeom>
          <a:noFill/>
        </p:spPr>
        <p:txBody>
          <a:bodyPr wrap="square" rtlCol="0">
            <a:spAutoFit/>
          </a:bodyPr>
          <a:lstStyle/>
          <a:p>
            <a:r>
              <a:rPr lang="en-US" dirty="0"/>
              <a:t>1</a:t>
            </a:r>
          </a:p>
        </p:txBody>
      </p:sp>
      <p:sp>
        <p:nvSpPr>
          <p:cNvPr id="30" name="TextBox 29">
            <a:extLst>
              <a:ext uri="{FF2B5EF4-FFF2-40B4-BE49-F238E27FC236}">
                <a16:creationId xmlns:a16="http://schemas.microsoft.com/office/drawing/2014/main" id="{B2399EB6-CB61-BC4C-965F-4EA99FBE3E38}"/>
              </a:ext>
            </a:extLst>
          </p:cNvPr>
          <p:cNvSpPr txBox="1"/>
          <p:nvPr/>
        </p:nvSpPr>
        <p:spPr>
          <a:xfrm>
            <a:off x="7686261" y="3258305"/>
            <a:ext cx="437322" cy="369332"/>
          </a:xfrm>
          <a:prstGeom prst="rect">
            <a:avLst/>
          </a:prstGeom>
          <a:noFill/>
        </p:spPr>
        <p:txBody>
          <a:bodyPr wrap="square" rtlCol="0">
            <a:spAutoFit/>
          </a:bodyPr>
          <a:lstStyle/>
          <a:p>
            <a:r>
              <a:rPr lang="en-US" dirty="0"/>
              <a:t>3</a:t>
            </a:r>
          </a:p>
        </p:txBody>
      </p:sp>
      <p:cxnSp>
        <p:nvCxnSpPr>
          <p:cNvPr id="31" name="Straight Connector 30">
            <a:extLst>
              <a:ext uri="{FF2B5EF4-FFF2-40B4-BE49-F238E27FC236}">
                <a16:creationId xmlns:a16="http://schemas.microsoft.com/office/drawing/2014/main" id="{1E527FD0-3E39-0F4A-824A-4C559F6B9FC6}"/>
              </a:ext>
            </a:extLst>
          </p:cNvPr>
          <p:cNvCxnSpPr/>
          <p:nvPr/>
        </p:nvCxnSpPr>
        <p:spPr>
          <a:xfrm>
            <a:off x="9170499" y="3667594"/>
            <a:ext cx="1285461" cy="0"/>
          </a:xfrm>
          <a:prstGeom prst="line">
            <a:avLst/>
          </a:prstGeom>
          <a:ln w="19050"/>
        </p:spPr>
        <p:style>
          <a:lnRef idx="1">
            <a:schemeClr val="accent1"/>
          </a:lnRef>
          <a:fillRef idx="0">
            <a:schemeClr val="accent1"/>
          </a:fillRef>
          <a:effectRef idx="0">
            <a:schemeClr val="accent1"/>
          </a:effectRef>
          <a:fontRef idx="minor">
            <a:schemeClr val="tx1"/>
          </a:fontRef>
        </p:style>
      </p:cxnSp>
      <p:sp>
        <p:nvSpPr>
          <p:cNvPr id="32" name="TextBox 31">
            <a:extLst>
              <a:ext uri="{FF2B5EF4-FFF2-40B4-BE49-F238E27FC236}">
                <a16:creationId xmlns:a16="http://schemas.microsoft.com/office/drawing/2014/main" id="{8032903E-46E9-6E42-91F2-34876623C3D1}"/>
              </a:ext>
            </a:extLst>
          </p:cNvPr>
          <p:cNvSpPr txBox="1"/>
          <p:nvPr/>
        </p:nvSpPr>
        <p:spPr>
          <a:xfrm>
            <a:off x="9061172" y="3264930"/>
            <a:ext cx="437322" cy="369332"/>
          </a:xfrm>
          <a:prstGeom prst="rect">
            <a:avLst/>
          </a:prstGeom>
          <a:noFill/>
        </p:spPr>
        <p:txBody>
          <a:bodyPr wrap="square" rtlCol="0">
            <a:spAutoFit/>
          </a:bodyPr>
          <a:lstStyle/>
          <a:p>
            <a:r>
              <a:rPr lang="en-US" dirty="0"/>
              <a:t>2</a:t>
            </a:r>
          </a:p>
        </p:txBody>
      </p:sp>
      <p:sp>
        <p:nvSpPr>
          <p:cNvPr id="33" name="TextBox 32">
            <a:extLst>
              <a:ext uri="{FF2B5EF4-FFF2-40B4-BE49-F238E27FC236}">
                <a16:creationId xmlns:a16="http://schemas.microsoft.com/office/drawing/2014/main" id="{37B9F91D-22C1-A74B-8642-4789EDAD8439}"/>
              </a:ext>
            </a:extLst>
          </p:cNvPr>
          <p:cNvSpPr txBox="1"/>
          <p:nvPr/>
        </p:nvSpPr>
        <p:spPr>
          <a:xfrm>
            <a:off x="10283683" y="3259168"/>
            <a:ext cx="437322" cy="369332"/>
          </a:xfrm>
          <a:prstGeom prst="rect">
            <a:avLst/>
          </a:prstGeom>
          <a:noFill/>
        </p:spPr>
        <p:txBody>
          <a:bodyPr wrap="square" rtlCol="0">
            <a:spAutoFit/>
          </a:bodyPr>
          <a:lstStyle/>
          <a:p>
            <a:r>
              <a:rPr lang="en-US" dirty="0"/>
              <a:t>4</a:t>
            </a:r>
          </a:p>
        </p:txBody>
      </p:sp>
      <p:sp>
        <p:nvSpPr>
          <p:cNvPr id="9" name="Rectangle 1">
            <a:extLst>
              <a:ext uri="{FF2B5EF4-FFF2-40B4-BE49-F238E27FC236}">
                <a16:creationId xmlns:a16="http://schemas.microsoft.com/office/drawing/2014/main" id="{2C81960D-F486-7447-8921-44868242EFA2}"/>
              </a:ext>
            </a:extLst>
          </p:cNvPr>
          <p:cNvSpPr>
            <a:spLocks noChangeArrowheads="1"/>
          </p:cNvSpPr>
          <p:nvPr/>
        </p:nvSpPr>
        <p:spPr bwMode="auto">
          <a:xfrm>
            <a:off x="4994275" y="3986213"/>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pic>
        <p:nvPicPr>
          <p:cNvPr id="34" name="Picture 33" descr="Text&#10;&#10;Description automatically generated">
            <a:extLst>
              <a:ext uri="{FF2B5EF4-FFF2-40B4-BE49-F238E27FC236}">
                <a16:creationId xmlns:a16="http://schemas.microsoft.com/office/drawing/2014/main" id="{57C6A5C4-EA43-C046-9200-E0E458C9DC54}"/>
              </a:ext>
            </a:extLst>
          </p:cNvPr>
          <p:cNvPicPr>
            <a:picLocks noChangeAspect="1"/>
          </p:cNvPicPr>
          <p:nvPr/>
        </p:nvPicPr>
        <p:blipFill>
          <a:blip r:embed="rId3"/>
          <a:stretch>
            <a:fillRect/>
          </a:stretch>
        </p:blipFill>
        <p:spPr>
          <a:xfrm>
            <a:off x="8030817" y="5998278"/>
            <a:ext cx="1587500" cy="825500"/>
          </a:xfrm>
          <a:prstGeom prst="rect">
            <a:avLst/>
          </a:prstGeom>
        </p:spPr>
      </p:pic>
      <p:sp>
        <p:nvSpPr>
          <p:cNvPr id="35" name="TextBox 34">
            <a:extLst>
              <a:ext uri="{FF2B5EF4-FFF2-40B4-BE49-F238E27FC236}">
                <a16:creationId xmlns:a16="http://schemas.microsoft.com/office/drawing/2014/main" id="{3D006CE9-25A9-6C4D-998B-49A3361D7EA0}"/>
              </a:ext>
            </a:extLst>
          </p:cNvPr>
          <p:cNvSpPr txBox="1"/>
          <p:nvPr/>
        </p:nvSpPr>
        <p:spPr>
          <a:xfrm>
            <a:off x="9362661" y="6149418"/>
            <a:ext cx="2663688" cy="523220"/>
          </a:xfrm>
          <a:prstGeom prst="rect">
            <a:avLst/>
          </a:prstGeom>
          <a:noFill/>
        </p:spPr>
        <p:txBody>
          <a:bodyPr wrap="square" rtlCol="0">
            <a:spAutoFit/>
          </a:bodyPr>
          <a:lstStyle/>
          <a:p>
            <a:pPr fontAlgn="t"/>
            <a:r>
              <a:rPr lang="en-US" sz="1400" dirty="0">
                <a:solidFill>
                  <a:srgbClr val="000000"/>
                </a:solidFill>
                <a:latin typeface="Arial" panose="020B0604020202020204" pitchFamily="34" charset="0"/>
              </a:rPr>
              <a:t>Build Start &lt;= Probe Start and Build End &gt;= Probe End</a:t>
            </a:r>
            <a:endParaRPr lang="en-US" sz="1400" dirty="0"/>
          </a:p>
        </p:txBody>
      </p:sp>
      <p:sp>
        <p:nvSpPr>
          <p:cNvPr id="36" name="TextBox 35">
            <a:extLst>
              <a:ext uri="{FF2B5EF4-FFF2-40B4-BE49-F238E27FC236}">
                <a16:creationId xmlns:a16="http://schemas.microsoft.com/office/drawing/2014/main" id="{6BB65B4D-71D1-F848-AB65-18864A334891}"/>
              </a:ext>
            </a:extLst>
          </p:cNvPr>
          <p:cNvSpPr txBox="1"/>
          <p:nvPr/>
        </p:nvSpPr>
        <p:spPr>
          <a:xfrm>
            <a:off x="1398102" y="4969565"/>
            <a:ext cx="1777448" cy="371061"/>
          </a:xfrm>
          <a:prstGeom prst="rect">
            <a:avLst/>
          </a:prstGeom>
          <a:noFill/>
        </p:spPr>
        <p:txBody>
          <a:bodyPr wrap="square" rtlCol="0">
            <a:spAutoFit/>
          </a:bodyPr>
          <a:lstStyle/>
          <a:p>
            <a:r>
              <a:rPr lang="en-US" dirty="0"/>
              <a:t>Results</a:t>
            </a:r>
          </a:p>
        </p:txBody>
      </p:sp>
      <p:cxnSp>
        <p:nvCxnSpPr>
          <p:cNvPr id="37" name="Straight Connector 36">
            <a:extLst>
              <a:ext uri="{FF2B5EF4-FFF2-40B4-BE49-F238E27FC236}">
                <a16:creationId xmlns:a16="http://schemas.microsoft.com/office/drawing/2014/main" id="{07FBCCAD-3F16-0542-AF84-895A69644F16}"/>
              </a:ext>
            </a:extLst>
          </p:cNvPr>
          <p:cNvCxnSpPr/>
          <p:nvPr/>
        </p:nvCxnSpPr>
        <p:spPr>
          <a:xfrm>
            <a:off x="1417980" y="5779677"/>
            <a:ext cx="1285461" cy="0"/>
          </a:xfrm>
          <a:prstGeom prst="line">
            <a:avLst/>
          </a:prstGeom>
          <a:ln w="19050"/>
        </p:spPr>
        <p:style>
          <a:lnRef idx="1">
            <a:schemeClr val="accent1"/>
          </a:lnRef>
          <a:fillRef idx="0">
            <a:schemeClr val="accent1"/>
          </a:fillRef>
          <a:effectRef idx="0">
            <a:schemeClr val="accent1"/>
          </a:effectRef>
          <a:fontRef idx="minor">
            <a:schemeClr val="tx1"/>
          </a:fontRef>
        </p:style>
      </p:cxnSp>
      <p:sp>
        <p:nvSpPr>
          <p:cNvPr id="38" name="TextBox 37">
            <a:extLst>
              <a:ext uri="{FF2B5EF4-FFF2-40B4-BE49-F238E27FC236}">
                <a16:creationId xmlns:a16="http://schemas.microsoft.com/office/drawing/2014/main" id="{E3C98032-BD3A-0F44-8316-8B004E78FC7E}"/>
              </a:ext>
            </a:extLst>
          </p:cNvPr>
          <p:cNvSpPr txBox="1"/>
          <p:nvPr/>
        </p:nvSpPr>
        <p:spPr>
          <a:xfrm>
            <a:off x="1239078" y="5340626"/>
            <a:ext cx="437322" cy="369332"/>
          </a:xfrm>
          <a:prstGeom prst="rect">
            <a:avLst/>
          </a:prstGeom>
          <a:noFill/>
        </p:spPr>
        <p:txBody>
          <a:bodyPr wrap="square" rtlCol="0">
            <a:spAutoFit/>
          </a:bodyPr>
          <a:lstStyle/>
          <a:p>
            <a:r>
              <a:rPr lang="en-US" dirty="0"/>
              <a:t>1</a:t>
            </a:r>
          </a:p>
        </p:txBody>
      </p:sp>
      <p:sp>
        <p:nvSpPr>
          <p:cNvPr id="39" name="TextBox 38">
            <a:extLst>
              <a:ext uri="{FF2B5EF4-FFF2-40B4-BE49-F238E27FC236}">
                <a16:creationId xmlns:a16="http://schemas.microsoft.com/office/drawing/2014/main" id="{4A8E16AB-E2CF-184F-BC85-A29F720BFF81}"/>
              </a:ext>
            </a:extLst>
          </p:cNvPr>
          <p:cNvSpPr txBox="1"/>
          <p:nvPr/>
        </p:nvSpPr>
        <p:spPr>
          <a:xfrm>
            <a:off x="2499692" y="5342356"/>
            <a:ext cx="437322" cy="369332"/>
          </a:xfrm>
          <a:prstGeom prst="rect">
            <a:avLst/>
          </a:prstGeom>
          <a:noFill/>
        </p:spPr>
        <p:txBody>
          <a:bodyPr wrap="square" rtlCol="0">
            <a:spAutoFit/>
          </a:bodyPr>
          <a:lstStyle/>
          <a:p>
            <a:r>
              <a:rPr lang="en-US" dirty="0"/>
              <a:t>3</a:t>
            </a:r>
          </a:p>
        </p:txBody>
      </p:sp>
      <p:cxnSp>
        <p:nvCxnSpPr>
          <p:cNvPr id="40" name="Straight Connector 39">
            <a:extLst>
              <a:ext uri="{FF2B5EF4-FFF2-40B4-BE49-F238E27FC236}">
                <a16:creationId xmlns:a16="http://schemas.microsoft.com/office/drawing/2014/main" id="{2C461449-8546-1A45-9E09-0929EB3663AF}"/>
              </a:ext>
            </a:extLst>
          </p:cNvPr>
          <p:cNvCxnSpPr/>
          <p:nvPr/>
        </p:nvCxnSpPr>
        <p:spPr>
          <a:xfrm>
            <a:off x="3044689" y="5760851"/>
            <a:ext cx="1285461" cy="0"/>
          </a:xfrm>
          <a:prstGeom prst="line">
            <a:avLst/>
          </a:prstGeom>
          <a:ln w="19050"/>
        </p:spPr>
        <p:style>
          <a:lnRef idx="1">
            <a:schemeClr val="accent1"/>
          </a:lnRef>
          <a:fillRef idx="0">
            <a:schemeClr val="accent1"/>
          </a:fillRef>
          <a:effectRef idx="0">
            <a:schemeClr val="accent1"/>
          </a:effectRef>
          <a:fontRef idx="minor">
            <a:schemeClr val="tx1"/>
          </a:fontRef>
        </p:style>
      </p:cxnSp>
      <p:sp>
        <p:nvSpPr>
          <p:cNvPr id="41" name="TextBox 40">
            <a:extLst>
              <a:ext uri="{FF2B5EF4-FFF2-40B4-BE49-F238E27FC236}">
                <a16:creationId xmlns:a16="http://schemas.microsoft.com/office/drawing/2014/main" id="{E20D38D4-906B-6C4C-A5D1-66EFECB81B36}"/>
              </a:ext>
            </a:extLst>
          </p:cNvPr>
          <p:cNvSpPr txBox="1"/>
          <p:nvPr/>
        </p:nvSpPr>
        <p:spPr>
          <a:xfrm>
            <a:off x="2906368" y="5340626"/>
            <a:ext cx="437322" cy="369332"/>
          </a:xfrm>
          <a:prstGeom prst="rect">
            <a:avLst/>
          </a:prstGeom>
          <a:noFill/>
        </p:spPr>
        <p:txBody>
          <a:bodyPr wrap="square" rtlCol="0">
            <a:spAutoFit/>
          </a:bodyPr>
          <a:lstStyle/>
          <a:p>
            <a:r>
              <a:rPr lang="en-US" dirty="0"/>
              <a:t>2</a:t>
            </a:r>
          </a:p>
        </p:txBody>
      </p:sp>
      <p:sp>
        <p:nvSpPr>
          <p:cNvPr id="42" name="TextBox 41">
            <a:extLst>
              <a:ext uri="{FF2B5EF4-FFF2-40B4-BE49-F238E27FC236}">
                <a16:creationId xmlns:a16="http://schemas.microsoft.com/office/drawing/2014/main" id="{880C3E4F-0812-B44A-B15F-5BC30F9ABEF3}"/>
              </a:ext>
            </a:extLst>
          </p:cNvPr>
          <p:cNvSpPr txBox="1"/>
          <p:nvPr/>
        </p:nvSpPr>
        <p:spPr>
          <a:xfrm>
            <a:off x="4111489" y="5335052"/>
            <a:ext cx="437322" cy="369332"/>
          </a:xfrm>
          <a:prstGeom prst="rect">
            <a:avLst/>
          </a:prstGeom>
          <a:noFill/>
        </p:spPr>
        <p:txBody>
          <a:bodyPr wrap="square" rtlCol="0">
            <a:spAutoFit/>
          </a:bodyPr>
          <a:lstStyle/>
          <a:p>
            <a:r>
              <a:rPr lang="en-US" dirty="0"/>
              <a:t>4</a:t>
            </a:r>
          </a:p>
        </p:txBody>
      </p:sp>
      <p:cxnSp>
        <p:nvCxnSpPr>
          <p:cNvPr id="46" name="Straight Connector 45">
            <a:extLst>
              <a:ext uri="{FF2B5EF4-FFF2-40B4-BE49-F238E27FC236}">
                <a16:creationId xmlns:a16="http://schemas.microsoft.com/office/drawing/2014/main" id="{99B66BE6-77AB-8840-B04F-20E9C3819A4F}"/>
              </a:ext>
            </a:extLst>
          </p:cNvPr>
          <p:cNvCxnSpPr>
            <a:cxnSpLocks/>
          </p:cNvCxnSpPr>
          <p:nvPr/>
        </p:nvCxnSpPr>
        <p:spPr>
          <a:xfrm>
            <a:off x="6641755" y="4518991"/>
            <a:ext cx="1285461" cy="0"/>
          </a:xfrm>
          <a:prstGeom prst="line">
            <a:avLst/>
          </a:prstGeom>
          <a:ln w="25400"/>
        </p:spPr>
        <p:style>
          <a:lnRef idx="1">
            <a:schemeClr val="accent1"/>
          </a:lnRef>
          <a:fillRef idx="0">
            <a:schemeClr val="accent1"/>
          </a:fillRef>
          <a:effectRef idx="0">
            <a:schemeClr val="accent1"/>
          </a:effectRef>
          <a:fontRef idx="minor">
            <a:schemeClr val="tx1"/>
          </a:fontRef>
        </p:style>
      </p:cxnSp>
      <p:sp>
        <p:nvSpPr>
          <p:cNvPr id="47" name="TextBox 46">
            <a:extLst>
              <a:ext uri="{FF2B5EF4-FFF2-40B4-BE49-F238E27FC236}">
                <a16:creationId xmlns:a16="http://schemas.microsoft.com/office/drawing/2014/main" id="{8D85E353-8138-3444-96C2-DA4659FA9F1A}"/>
              </a:ext>
            </a:extLst>
          </p:cNvPr>
          <p:cNvSpPr txBox="1"/>
          <p:nvPr/>
        </p:nvSpPr>
        <p:spPr>
          <a:xfrm>
            <a:off x="6423095" y="4106445"/>
            <a:ext cx="437322" cy="369332"/>
          </a:xfrm>
          <a:prstGeom prst="rect">
            <a:avLst/>
          </a:prstGeom>
          <a:noFill/>
        </p:spPr>
        <p:txBody>
          <a:bodyPr wrap="square" rtlCol="0">
            <a:spAutoFit/>
          </a:bodyPr>
          <a:lstStyle/>
          <a:p>
            <a:r>
              <a:rPr lang="en-US" dirty="0"/>
              <a:t>3</a:t>
            </a:r>
          </a:p>
        </p:txBody>
      </p:sp>
      <p:sp>
        <p:nvSpPr>
          <p:cNvPr id="48" name="TextBox 47">
            <a:extLst>
              <a:ext uri="{FF2B5EF4-FFF2-40B4-BE49-F238E27FC236}">
                <a16:creationId xmlns:a16="http://schemas.microsoft.com/office/drawing/2014/main" id="{B18C7116-863C-114B-9F57-C4292B02493D}"/>
              </a:ext>
            </a:extLst>
          </p:cNvPr>
          <p:cNvSpPr txBox="1"/>
          <p:nvPr/>
        </p:nvSpPr>
        <p:spPr>
          <a:xfrm>
            <a:off x="7708555" y="4106445"/>
            <a:ext cx="437322" cy="369332"/>
          </a:xfrm>
          <a:prstGeom prst="rect">
            <a:avLst/>
          </a:prstGeom>
          <a:noFill/>
        </p:spPr>
        <p:txBody>
          <a:bodyPr wrap="square" rtlCol="0">
            <a:spAutoFit/>
          </a:bodyPr>
          <a:lstStyle/>
          <a:p>
            <a:r>
              <a:rPr lang="en-US" dirty="0"/>
              <a:t>5</a:t>
            </a:r>
          </a:p>
        </p:txBody>
      </p:sp>
      <p:cxnSp>
        <p:nvCxnSpPr>
          <p:cNvPr id="43" name="Straight Connector 42">
            <a:extLst>
              <a:ext uri="{FF2B5EF4-FFF2-40B4-BE49-F238E27FC236}">
                <a16:creationId xmlns:a16="http://schemas.microsoft.com/office/drawing/2014/main" id="{1CCBCA2E-3005-5F4F-A208-7A54C6F7EC9D}"/>
              </a:ext>
            </a:extLst>
          </p:cNvPr>
          <p:cNvCxnSpPr>
            <a:cxnSpLocks/>
          </p:cNvCxnSpPr>
          <p:nvPr/>
        </p:nvCxnSpPr>
        <p:spPr>
          <a:xfrm>
            <a:off x="9170499" y="4486627"/>
            <a:ext cx="1285461" cy="0"/>
          </a:xfrm>
          <a:prstGeom prst="line">
            <a:avLst/>
          </a:prstGeom>
          <a:ln w="25400"/>
        </p:spPr>
        <p:style>
          <a:lnRef idx="1">
            <a:schemeClr val="accent1"/>
          </a:lnRef>
          <a:fillRef idx="0">
            <a:schemeClr val="accent1"/>
          </a:fillRef>
          <a:effectRef idx="0">
            <a:schemeClr val="accent1"/>
          </a:effectRef>
          <a:fontRef idx="minor">
            <a:schemeClr val="tx1"/>
          </a:fontRef>
        </p:style>
      </p:cxnSp>
      <p:sp>
        <p:nvSpPr>
          <p:cNvPr id="44" name="TextBox 43">
            <a:extLst>
              <a:ext uri="{FF2B5EF4-FFF2-40B4-BE49-F238E27FC236}">
                <a16:creationId xmlns:a16="http://schemas.microsoft.com/office/drawing/2014/main" id="{66863073-F2B8-B24B-B654-DBAA4839E3DB}"/>
              </a:ext>
            </a:extLst>
          </p:cNvPr>
          <p:cNvSpPr txBox="1"/>
          <p:nvPr/>
        </p:nvSpPr>
        <p:spPr>
          <a:xfrm>
            <a:off x="9034668" y="4074081"/>
            <a:ext cx="437322" cy="369332"/>
          </a:xfrm>
          <a:prstGeom prst="rect">
            <a:avLst/>
          </a:prstGeom>
          <a:noFill/>
        </p:spPr>
        <p:txBody>
          <a:bodyPr wrap="square" rtlCol="0">
            <a:spAutoFit/>
          </a:bodyPr>
          <a:lstStyle/>
          <a:p>
            <a:r>
              <a:rPr lang="en-US" dirty="0"/>
              <a:t>4</a:t>
            </a:r>
          </a:p>
        </p:txBody>
      </p:sp>
      <p:sp>
        <p:nvSpPr>
          <p:cNvPr id="45" name="TextBox 44">
            <a:extLst>
              <a:ext uri="{FF2B5EF4-FFF2-40B4-BE49-F238E27FC236}">
                <a16:creationId xmlns:a16="http://schemas.microsoft.com/office/drawing/2014/main" id="{76EA196B-F2A3-9349-A70E-B06C581A5F08}"/>
              </a:ext>
            </a:extLst>
          </p:cNvPr>
          <p:cNvSpPr txBox="1"/>
          <p:nvPr/>
        </p:nvSpPr>
        <p:spPr>
          <a:xfrm>
            <a:off x="10237299" y="4074081"/>
            <a:ext cx="437322" cy="369332"/>
          </a:xfrm>
          <a:prstGeom prst="rect">
            <a:avLst/>
          </a:prstGeom>
          <a:noFill/>
        </p:spPr>
        <p:txBody>
          <a:bodyPr wrap="square" rtlCol="0">
            <a:spAutoFit/>
          </a:bodyPr>
          <a:lstStyle/>
          <a:p>
            <a:r>
              <a:rPr lang="en-US" dirty="0"/>
              <a:t>5</a:t>
            </a:r>
          </a:p>
        </p:txBody>
      </p:sp>
    </p:spTree>
    <p:extLst>
      <p:ext uri="{BB962C8B-B14F-4D97-AF65-F5344CB8AC3E}">
        <p14:creationId xmlns:p14="http://schemas.microsoft.com/office/powerpoint/2010/main" val="306323619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31D225-73B6-7644-92EE-8A5CEF3F5DB5}"/>
              </a:ext>
            </a:extLst>
          </p:cNvPr>
          <p:cNvSpPr>
            <a:spLocks noGrp="1"/>
          </p:cNvSpPr>
          <p:nvPr>
            <p:ph type="title"/>
          </p:nvPr>
        </p:nvSpPr>
        <p:spPr/>
        <p:txBody>
          <a:bodyPr/>
          <a:lstStyle/>
          <a:p>
            <a:r>
              <a:rPr lang="en-US" dirty="0"/>
              <a:t>Time Sweep's Algorithm</a:t>
            </a:r>
          </a:p>
        </p:txBody>
      </p:sp>
      <p:sp>
        <p:nvSpPr>
          <p:cNvPr id="5" name="TextBox 4">
            <a:extLst>
              <a:ext uri="{FF2B5EF4-FFF2-40B4-BE49-F238E27FC236}">
                <a16:creationId xmlns:a16="http://schemas.microsoft.com/office/drawing/2014/main" id="{F5F71D35-F6BA-604B-93CB-4D5EA58C4463}"/>
              </a:ext>
            </a:extLst>
          </p:cNvPr>
          <p:cNvSpPr txBox="1"/>
          <p:nvPr/>
        </p:nvSpPr>
        <p:spPr>
          <a:xfrm>
            <a:off x="1219200" y="2822713"/>
            <a:ext cx="1762539" cy="369332"/>
          </a:xfrm>
          <a:prstGeom prst="rect">
            <a:avLst/>
          </a:prstGeom>
          <a:noFill/>
        </p:spPr>
        <p:txBody>
          <a:bodyPr wrap="square" rtlCol="0">
            <a:spAutoFit/>
          </a:bodyPr>
          <a:lstStyle/>
          <a:p>
            <a:pPr algn="ctr"/>
            <a:r>
              <a:rPr lang="en-US" dirty="0"/>
              <a:t>Build Stream</a:t>
            </a:r>
          </a:p>
        </p:txBody>
      </p:sp>
      <p:sp>
        <p:nvSpPr>
          <p:cNvPr id="6" name="TextBox 5">
            <a:extLst>
              <a:ext uri="{FF2B5EF4-FFF2-40B4-BE49-F238E27FC236}">
                <a16:creationId xmlns:a16="http://schemas.microsoft.com/office/drawing/2014/main" id="{E356A111-F84B-E94D-B103-D45C84E4177D}"/>
              </a:ext>
            </a:extLst>
          </p:cNvPr>
          <p:cNvSpPr txBox="1"/>
          <p:nvPr/>
        </p:nvSpPr>
        <p:spPr>
          <a:xfrm>
            <a:off x="3790122" y="2822713"/>
            <a:ext cx="1762539" cy="369332"/>
          </a:xfrm>
          <a:prstGeom prst="rect">
            <a:avLst/>
          </a:prstGeom>
          <a:noFill/>
        </p:spPr>
        <p:txBody>
          <a:bodyPr wrap="square" rtlCol="0">
            <a:spAutoFit/>
          </a:bodyPr>
          <a:lstStyle/>
          <a:p>
            <a:pPr algn="ctr"/>
            <a:r>
              <a:rPr lang="en-US" dirty="0"/>
              <a:t>Probe Stream</a:t>
            </a:r>
          </a:p>
        </p:txBody>
      </p:sp>
      <p:sp>
        <p:nvSpPr>
          <p:cNvPr id="7" name="TextBox 6">
            <a:extLst>
              <a:ext uri="{FF2B5EF4-FFF2-40B4-BE49-F238E27FC236}">
                <a16:creationId xmlns:a16="http://schemas.microsoft.com/office/drawing/2014/main" id="{728363A1-B411-D94D-B435-F24F300899F2}"/>
              </a:ext>
            </a:extLst>
          </p:cNvPr>
          <p:cNvSpPr txBox="1"/>
          <p:nvPr/>
        </p:nvSpPr>
        <p:spPr>
          <a:xfrm>
            <a:off x="6361044" y="2822713"/>
            <a:ext cx="1762539" cy="369332"/>
          </a:xfrm>
          <a:prstGeom prst="rect">
            <a:avLst/>
          </a:prstGeom>
          <a:noFill/>
        </p:spPr>
        <p:txBody>
          <a:bodyPr wrap="square" rtlCol="0">
            <a:spAutoFit/>
          </a:bodyPr>
          <a:lstStyle/>
          <a:p>
            <a:pPr algn="ctr"/>
            <a:r>
              <a:rPr lang="en-US" dirty="0"/>
              <a:t>Build Memory</a:t>
            </a:r>
          </a:p>
        </p:txBody>
      </p:sp>
      <p:sp>
        <p:nvSpPr>
          <p:cNvPr id="8" name="TextBox 7">
            <a:extLst>
              <a:ext uri="{FF2B5EF4-FFF2-40B4-BE49-F238E27FC236}">
                <a16:creationId xmlns:a16="http://schemas.microsoft.com/office/drawing/2014/main" id="{10E19187-3A4A-924C-BA7C-20AFC0148823}"/>
              </a:ext>
            </a:extLst>
          </p:cNvPr>
          <p:cNvSpPr txBox="1"/>
          <p:nvPr/>
        </p:nvSpPr>
        <p:spPr>
          <a:xfrm>
            <a:off x="8931966" y="2822713"/>
            <a:ext cx="1762539" cy="369332"/>
          </a:xfrm>
          <a:prstGeom prst="rect">
            <a:avLst/>
          </a:prstGeom>
          <a:noFill/>
        </p:spPr>
        <p:txBody>
          <a:bodyPr wrap="square" rtlCol="0">
            <a:spAutoFit/>
          </a:bodyPr>
          <a:lstStyle/>
          <a:p>
            <a:pPr algn="ctr"/>
            <a:r>
              <a:rPr lang="en-US" dirty="0"/>
              <a:t>Probe Memory</a:t>
            </a:r>
          </a:p>
        </p:txBody>
      </p:sp>
      <p:cxnSp>
        <p:nvCxnSpPr>
          <p:cNvPr id="10" name="Straight Connector 9">
            <a:extLst>
              <a:ext uri="{FF2B5EF4-FFF2-40B4-BE49-F238E27FC236}">
                <a16:creationId xmlns:a16="http://schemas.microsoft.com/office/drawing/2014/main" id="{21DAE5A9-4564-5249-A7F3-B4721078D195}"/>
              </a:ext>
            </a:extLst>
          </p:cNvPr>
          <p:cNvCxnSpPr/>
          <p:nvPr/>
        </p:nvCxnSpPr>
        <p:spPr>
          <a:xfrm>
            <a:off x="1398102" y="3697356"/>
            <a:ext cx="1285461" cy="0"/>
          </a:xfrm>
          <a:prstGeom prst="line">
            <a:avLst/>
          </a:prstGeom>
          <a:ln w="19050"/>
        </p:spPr>
        <p:style>
          <a:lnRef idx="1">
            <a:schemeClr val="accent1"/>
          </a:lnRef>
          <a:fillRef idx="0">
            <a:schemeClr val="accent1"/>
          </a:fillRef>
          <a:effectRef idx="0">
            <a:schemeClr val="accent1"/>
          </a:effectRef>
          <a:fontRef idx="minor">
            <a:schemeClr val="tx1"/>
          </a:fontRef>
        </p:style>
      </p:cxnSp>
      <p:cxnSp>
        <p:nvCxnSpPr>
          <p:cNvPr id="12" name="Straight Connector 11">
            <a:extLst>
              <a:ext uri="{FF2B5EF4-FFF2-40B4-BE49-F238E27FC236}">
                <a16:creationId xmlns:a16="http://schemas.microsoft.com/office/drawing/2014/main" id="{BC627B49-C181-6046-8B0E-F028B3C2A9CC}"/>
              </a:ext>
            </a:extLst>
          </p:cNvPr>
          <p:cNvCxnSpPr>
            <a:cxnSpLocks/>
          </p:cNvCxnSpPr>
          <p:nvPr/>
        </p:nvCxnSpPr>
        <p:spPr>
          <a:xfrm>
            <a:off x="1457738" y="4518991"/>
            <a:ext cx="1285461" cy="0"/>
          </a:xfrm>
          <a:prstGeom prst="line">
            <a:avLst/>
          </a:prstGeom>
          <a:ln w="25400"/>
        </p:spPr>
        <p:style>
          <a:lnRef idx="1">
            <a:schemeClr val="accent1"/>
          </a:lnRef>
          <a:fillRef idx="0">
            <a:schemeClr val="accent1"/>
          </a:fillRef>
          <a:effectRef idx="0">
            <a:schemeClr val="accent1"/>
          </a:effectRef>
          <a:fontRef idx="minor">
            <a:schemeClr val="tx1"/>
          </a:fontRef>
        </p:style>
      </p:cxnSp>
      <p:cxnSp>
        <p:nvCxnSpPr>
          <p:cNvPr id="14" name="Straight Connector 13">
            <a:extLst>
              <a:ext uri="{FF2B5EF4-FFF2-40B4-BE49-F238E27FC236}">
                <a16:creationId xmlns:a16="http://schemas.microsoft.com/office/drawing/2014/main" id="{73EA302A-902A-A64C-93D4-CFF96E34C24D}"/>
              </a:ext>
            </a:extLst>
          </p:cNvPr>
          <p:cNvCxnSpPr/>
          <p:nvPr/>
        </p:nvCxnSpPr>
        <p:spPr>
          <a:xfrm>
            <a:off x="4028659" y="3664226"/>
            <a:ext cx="1285461" cy="0"/>
          </a:xfrm>
          <a:prstGeom prst="line">
            <a:avLst/>
          </a:prstGeom>
          <a:ln w="19050"/>
        </p:spPr>
        <p:style>
          <a:lnRef idx="1">
            <a:schemeClr val="accent1"/>
          </a:lnRef>
          <a:fillRef idx="0">
            <a:schemeClr val="accent1"/>
          </a:fillRef>
          <a:effectRef idx="0">
            <a:schemeClr val="accent1"/>
          </a:effectRef>
          <a:fontRef idx="minor">
            <a:schemeClr val="tx1"/>
          </a:fontRef>
        </p:style>
      </p:cxnSp>
      <p:cxnSp>
        <p:nvCxnSpPr>
          <p:cNvPr id="15" name="Straight Connector 14">
            <a:extLst>
              <a:ext uri="{FF2B5EF4-FFF2-40B4-BE49-F238E27FC236}">
                <a16:creationId xmlns:a16="http://schemas.microsoft.com/office/drawing/2014/main" id="{49A914BD-F50C-8A44-AE76-B3E4867E3351}"/>
              </a:ext>
            </a:extLst>
          </p:cNvPr>
          <p:cNvCxnSpPr>
            <a:cxnSpLocks/>
          </p:cNvCxnSpPr>
          <p:nvPr/>
        </p:nvCxnSpPr>
        <p:spPr>
          <a:xfrm>
            <a:off x="4028659" y="4518991"/>
            <a:ext cx="1285461" cy="0"/>
          </a:xfrm>
          <a:prstGeom prst="line">
            <a:avLst/>
          </a:prstGeom>
          <a:ln w="25400"/>
        </p:spPr>
        <p:style>
          <a:lnRef idx="1">
            <a:schemeClr val="accent1"/>
          </a:lnRef>
          <a:fillRef idx="0">
            <a:schemeClr val="accent1"/>
          </a:fillRef>
          <a:effectRef idx="0">
            <a:schemeClr val="accent1"/>
          </a:effectRef>
          <a:fontRef idx="minor">
            <a:schemeClr val="tx1"/>
          </a:fontRef>
        </p:style>
      </p:cxnSp>
      <p:sp>
        <p:nvSpPr>
          <p:cNvPr id="16" name="TextBox 15">
            <a:extLst>
              <a:ext uri="{FF2B5EF4-FFF2-40B4-BE49-F238E27FC236}">
                <a16:creationId xmlns:a16="http://schemas.microsoft.com/office/drawing/2014/main" id="{83A0D8D0-203D-EE46-9407-7C18AF13F973}"/>
              </a:ext>
            </a:extLst>
          </p:cNvPr>
          <p:cNvSpPr txBox="1"/>
          <p:nvPr/>
        </p:nvSpPr>
        <p:spPr>
          <a:xfrm>
            <a:off x="1219200" y="3258305"/>
            <a:ext cx="437322" cy="369332"/>
          </a:xfrm>
          <a:prstGeom prst="rect">
            <a:avLst/>
          </a:prstGeom>
          <a:noFill/>
        </p:spPr>
        <p:txBody>
          <a:bodyPr wrap="square" rtlCol="0">
            <a:spAutoFit/>
          </a:bodyPr>
          <a:lstStyle/>
          <a:p>
            <a:r>
              <a:rPr lang="en-US" dirty="0"/>
              <a:t>1</a:t>
            </a:r>
          </a:p>
        </p:txBody>
      </p:sp>
      <p:sp>
        <p:nvSpPr>
          <p:cNvPr id="19" name="TextBox 18">
            <a:extLst>
              <a:ext uri="{FF2B5EF4-FFF2-40B4-BE49-F238E27FC236}">
                <a16:creationId xmlns:a16="http://schemas.microsoft.com/office/drawing/2014/main" id="{68A23124-DB34-3D42-9D01-6E0C3F82F270}"/>
              </a:ext>
            </a:extLst>
          </p:cNvPr>
          <p:cNvSpPr txBox="1"/>
          <p:nvPr/>
        </p:nvSpPr>
        <p:spPr>
          <a:xfrm>
            <a:off x="3892828" y="4106445"/>
            <a:ext cx="437322" cy="369332"/>
          </a:xfrm>
          <a:prstGeom prst="rect">
            <a:avLst/>
          </a:prstGeom>
          <a:noFill/>
        </p:spPr>
        <p:txBody>
          <a:bodyPr wrap="square" rtlCol="0">
            <a:spAutoFit/>
          </a:bodyPr>
          <a:lstStyle/>
          <a:p>
            <a:r>
              <a:rPr lang="en-US" dirty="0"/>
              <a:t>4</a:t>
            </a:r>
          </a:p>
        </p:txBody>
      </p:sp>
      <p:sp>
        <p:nvSpPr>
          <p:cNvPr id="20" name="TextBox 19">
            <a:extLst>
              <a:ext uri="{FF2B5EF4-FFF2-40B4-BE49-F238E27FC236}">
                <a16:creationId xmlns:a16="http://schemas.microsoft.com/office/drawing/2014/main" id="{C71D141E-4198-424C-B8A8-19B71B9CDF92}"/>
              </a:ext>
            </a:extLst>
          </p:cNvPr>
          <p:cNvSpPr txBox="1"/>
          <p:nvPr/>
        </p:nvSpPr>
        <p:spPr>
          <a:xfrm>
            <a:off x="1239078" y="4106445"/>
            <a:ext cx="437322" cy="369332"/>
          </a:xfrm>
          <a:prstGeom prst="rect">
            <a:avLst/>
          </a:prstGeom>
          <a:noFill/>
        </p:spPr>
        <p:txBody>
          <a:bodyPr wrap="square" rtlCol="0">
            <a:spAutoFit/>
          </a:bodyPr>
          <a:lstStyle/>
          <a:p>
            <a:r>
              <a:rPr lang="en-US" dirty="0"/>
              <a:t>3</a:t>
            </a:r>
          </a:p>
        </p:txBody>
      </p:sp>
      <p:sp>
        <p:nvSpPr>
          <p:cNvPr id="21" name="TextBox 20">
            <a:extLst>
              <a:ext uri="{FF2B5EF4-FFF2-40B4-BE49-F238E27FC236}">
                <a16:creationId xmlns:a16="http://schemas.microsoft.com/office/drawing/2014/main" id="{87C0B7BE-CCFD-8840-8FA5-3046C3C49C45}"/>
              </a:ext>
            </a:extLst>
          </p:cNvPr>
          <p:cNvSpPr txBox="1"/>
          <p:nvPr/>
        </p:nvSpPr>
        <p:spPr>
          <a:xfrm>
            <a:off x="5095459" y="4106445"/>
            <a:ext cx="437322" cy="369332"/>
          </a:xfrm>
          <a:prstGeom prst="rect">
            <a:avLst/>
          </a:prstGeom>
          <a:noFill/>
        </p:spPr>
        <p:txBody>
          <a:bodyPr wrap="square" rtlCol="0">
            <a:spAutoFit/>
          </a:bodyPr>
          <a:lstStyle/>
          <a:p>
            <a:r>
              <a:rPr lang="en-US" dirty="0"/>
              <a:t>5</a:t>
            </a:r>
          </a:p>
        </p:txBody>
      </p:sp>
      <p:sp>
        <p:nvSpPr>
          <p:cNvPr id="22" name="TextBox 21">
            <a:extLst>
              <a:ext uri="{FF2B5EF4-FFF2-40B4-BE49-F238E27FC236}">
                <a16:creationId xmlns:a16="http://schemas.microsoft.com/office/drawing/2014/main" id="{E2E9CC4E-7720-1549-86E8-D2FF84168DCA}"/>
              </a:ext>
            </a:extLst>
          </p:cNvPr>
          <p:cNvSpPr txBox="1"/>
          <p:nvPr/>
        </p:nvSpPr>
        <p:spPr>
          <a:xfrm>
            <a:off x="2524538" y="4106445"/>
            <a:ext cx="437322" cy="369332"/>
          </a:xfrm>
          <a:prstGeom prst="rect">
            <a:avLst/>
          </a:prstGeom>
          <a:noFill/>
        </p:spPr>
        <p:txBody>
          <a:bodyPr wrap="square" rtlCol="0">
            <a:spAutoFit/>
          </a:bodyPr>
          <a:lstStyle/>
          <a:p>
            <a:r>
              <a:rPr lang="en-US" dirty="0"/>
              <a:t>5</a:t>
            </a:r>
          </a:p>
        </p:txBody>
      </p:sp>
      <p:sp>
        <p:nvSpPr>
          <p:cNvPr id="23" name="TextBox 22">
            <a:extLst>
              <a:ext uri="{FF2B5EF4-FFF2-40B4-BE49-F238E27FC236}">
                <a16:creationId xmlns:a16="http://schemas.microsoft.com/office/drawing/2014/main" id="{B04969C0-9A3F-3343-A58A-546B51794F21}"/>
              </a:ext>
            </a:extLst>
          </p:cNvPr>
          <p:cNvSpPr txBox="1"/>
          <p:nvPr/>
        </p:nvSpPr>
        <p:spPr>
          <a:xfrm>
            <a:off x="2479814" y="3260035"/>
            <a:ext cx="437322" cy="369332"/>
          </a:xfrm>
          <a:prstGeom prst="rect">
            <a:avLst/>
          </a:prstGeom>
          <a:noFill/>
        </p:spPr>
        <p:txBody>
          <a:bodyPr wrap="square" rtlCol="0">
            <a:spAutoFit/>
          </a:bodyPr>
          <a:lstStyle/>
          <a:p>
            <a:r>
              <a:rPr lang="en-US" dirty="0"/>
              <a:t>3</a:t>
            </a:r>
          </a:p>
        </p:txBody>
      </p:sp>
      <p:sp>
        <p:nvSpPr>
          <p:cNvPr id="24" name="TextBox 23">
            <a:extLst>
              <a:ext uri="{FF2B5EF4-FFF2-40B4-BE49-F238E27FC236}">
                <a16:creationId xmlns:a16="http://schemas.microsoft.com/office/drawing/2014/main" id="{E97DB674-5AFF-0948-827F-B8ED1230947A}"/>
              </a:ext>
            </a:extLst>
          </p:cNvPr>
          <p:cNvSpPr txBox="1"/>
          <p:nvPr/>
        </p:nvSpPr>
        <p:spPr>
          <a:xfrm>
            <a:off x="3892828" y="3285675"/>
            <a:ext cx="437322" cy="369332"/>
          </a:xfrm>
          <a:prstGeom prst="rect">
            <a:avLst/>
          </a:prstGeom>
          <a:noFill/>
        </p:spPr>
        <p:txBody>
          <a:bodyPr wrap="square" rtlCol="0">
            <a:spAutoFit/>
          </a:bodyPr>
          <a:lstStyle/>
          <a:p>
            <a:r>
              <a:rPr lang="en-US" dirty="0"/>
              <a:t>2</a:t>
            </a:r>
          </a:p>
        </p:txBody>
      </p:sp>
      <p:sp>
        <p:nvSpPr>
          <p:cNvPr id="25" name="TextBox 24">
            <a:extLst>
              <a:ext uri="{FF2B5EF4-FFF2-40B4-BE49-F238E27FC236}">
                <a16:creationId xmlns:a16="http://schemas.microsoft.com/office/drawing/2014/main" id="{0B34DDB1-FCD4-E246-9618-AF4295B8992B}"/>
              </a:ext>
            </a:extLst>
          </p:cNvPr>
          <p:cNvSpPr txBox="1"/>
          <p:nvPr/>
        </p:nvSpPr>
        <p:spPr>
          <a:xfrm>
            <a:off x="5115339" y="3279913"/>
            <a:ext cx="437322" cy="369332"/>
          </a:xfrm>
          <a:prstGeom prst="rect">
            <a:avLst/>
          </a:prstGeom>
          <a:noFill/>
        </p:spPr>
        <p:txBody>
          <a:bodyPr wrap="square" rtlCol="0">
            <a:spAutoFit/>
          </a:bodyPr>
          <a:lstStyle/>
          <a:p>
            <a:r>
              <a:rPr lang="en-US" dirty="0"/>
              <a:t>4</a:t>
            </a:r>
          </a:p>
        </p:txBody>
      </p:sp>
      <p:sp>
        <p:nvSpPr>
          <p:cNvPr id="26" name="Right Arrow 25">
            <a:extLst>
              <a:ext uri="{FF2B5EF4-FFF2-40B4-BE49-F238E27FC236}">
                <a16:creationId xmlns:a16="http://schemas.microsoft.com/office/drawing/2014/main" id="{3BCFAC31-4B2A-3841-9229-6E57DF02FBFC}"/>
              </a:ext>
            </a:extLst>
          </p:cNvPr>
          <p:cNvSpPr/>
          <p:nvPr/>
        </p:nvSpPr>
        <p:spPr>
          <a:xfrm>
            <a:off x="3125029" y="4151582"/>
            <a:ext cx="649357" cy="28146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8" name="Straight Connector 27">
            <a:extLst>
              <a:ext uri="{FF2B5EF4-FFF2-40B4-BE49-F238E27FC236}">
                <a16:creationId xmlns:a16="http://schemas.microsoft.com/office/drawing/2014/main" id="{2209401C-F66E-914D-88CF-FB94E4ED95F3}"/>
              </a:ext>
            </a:extLst>
          </p:cNvPr>
          <p:cNvCxnSpPr/>
          <p:nvPr/>
        </p:nvCxnSpPr>
        <p:spPr>
          <a:xfrm>
            <a:off x="6604549" y="3695626"/>
            <a:ext cx="1285461" cy="0"/>
          </a:xfrm>
          <a:prstGeom prst="line">
            <a:avLst/>
          </a:prstGeom>
          <a:ln w="19050"/>
        </p:spPr>
        <p:style>
          <a:lnRef idx="1">
            <a:schemeClr val="accent1"/>
          </a:lnRef>
          <a:fillRef idx="0">
            <a:schemeClr val="accent1"/>
          </a:fillRef>
          <a:effectRef idx="0">
            <a:schemeClr val="accent1"/>
          </a:effectRef>
          <a:fontRef idx="minor">
            <a:schemeClr val="tx1"/>
          </a:fontRef>
        </p:style>
      </p:cxnSp>
      <p:sp>
        <p:nvSpPr>
          <p:cNvPr id="29" name="TextBox 28">
            <a:extLst>
              <a:ext uri="{FF2B5EF4-FFF2-40B4-BE49-F238E27FC236}">
                <a16:creationId xmlns:a16="http://schemas.microsoft.com/office/drawing/2014/main" id="{DA0998A2-5BFD-774D-BD62-316403748AB5}"/>
              </a:ext>
            </a:extLst>
          </p:cNvPr>
          <p:cNvSpPr txBox="1"/>
          <p:nvPr/>
        </p:nvSpPr>
        <p:spPr>
          <a:xfrm>
            <a:off x="6425647" y="3256575"/>
            <a:ext cx="437322" cy="369332"/>
          </a:xfrm>
          <a:prstGeom prst="rect">
            <a:avLst/>
          </a:prstGeom>
          <a:noFill/>
        </p:spPr>
        <p:txBody>
          <a:bodyPr wrap="square" rtlCol="0">
            <a:spAutoFit/>
          </a:bodyPr>
          <a:lstStyle/>
          <a:p>
            <a:r>
              <a:rPr lang="en-US" dirty="0"/>
              <a:t>1</a:t>
            </a:r>
          </a:p>
        </p:txBody>
      </p:sp>
      <p:sp>
        <p:nvSpPr>
          <p:cNvPr id="30" name="TextBox 29">
            <a:extLst>
              <a:ext uri="{FF2B5EF4-FFF2-40B4-BE49-F238E27FC236}">
                <a16:creationId xmlns:a16="http://schemas.microsoft.com/office/drawing/2014/main" id="{B2399EB6-CB61-BC4C-965F-4EA99FBE3E38}"/>
              </a:ext>
            </a:extLst>
          </p:cNvPr>
          <p:cNvSpPr txBox="1"/>
          <p:nvPr/>
        </p:nvSpPr>
        <p:spPr>
          <a:xfrm>
            <a:off x="7686261" y="3258305"/>
            <a:ext cx="437322" cy="369332"/>
          </a:xfrm>
          <a:prstGeom prst="rect">
            <a:avLst/>
          </a:prstGeom>
          <a:noFill/>
        </p:spPr>
        <p:txBody>
          <a:bodyPr wrap="square" rtlCol="0">
            <a:spAutoFit/>
          </a:bodyPr>
          <a:lstStyle/>
          <a:p>
            <a:r>
              <a:rPr lang="en-US" dirty="0"/>
              <a:t>3</a:t>
            </a:r>
          </a:p>
        </p:txBody>
      </p:sp>
      <p:cxnSp>
        <p:nvCxnSpPr>
          <p:cNvPr id="31" name="Straight Connector 30">
            <a:extLst>
              <a:ext uri="{FF2B5EF4-FFF2-40B4-BE49-F238E27FC236}">
                <a16:creationId xmlns:a16="http://schemas.microsoft.com/office/drawing/2014/main" id="{1E527FD0-3E39-0F4A-824A-4C559F6B9FC6}"/>
              </a:ext>
            </a:extLst>
          </p:cNvPr>
          <p:cNvCxnSpPr/>
          <p:nvPr/>
        </p:nvCxnSpPr>
        <p:spPr>
          <a:xfrm>
            <a:off x="9170499" y="3667594"/>
            <a:ext cx="1285461" cy="0"/>
          </a:xfrm>
          <a:prstGeom prst="line">
            <a:avLst/>
          </a:prstGeom>
          <a:ln w="19050"/>
        </p:spPr>
        <p:style>
          <a:lnRef idx="1">
            <a:schemeClr val="accent1"/>
          </a:lnRef>
          <a:fillRef idx="0">
            <a:schemeClr val="accent1"/>
          </a:fillRef>
          <a:effectRef idx="0">
            <a:schemeClr val="accent1"/>
          </a:effectRef>
          <a:fontRef idx="minor">
            <a:schemeClr val="tx1"/>
          </a:fontRef>
        </p:style>
      </p:cxnSp>
      <p:sp>
        <p:nvSpPr>
          <p:cNvPr id="32" name="TextBox 31">
            <a:extLst>
              <a:ext uri="{FF2B5EF4-FFF2-40B4-BE49-F238E27FC236}">
                <a16:creationId xmlns:a16="http://schemas.microsoft.com/office/drawing/2014/main" id="{8032903E-46E9-6E42-91F2-34876623C3D1}"/>
              </a:ext>
            </a:extLst>
          </p:cNvPr>
          <p:cNvSpPr txBox="1"/>
          <p:nvPr/>
        </p:nvSpPr>
        <p:spPr>
          <a:xfrm>
            <a:off x="9061172" y="3264930"/>
            <a:ext cx="437322" cy="369332"/>
          </a:xfrm>
          <a:prstGeom prst="rect">
            <a:avLst/>
          </a:prstGeom>
          <a:noFill/>
        </p:spPr>
        <p:txBody>
          <a:bodyPr wrap="square" rtlCol="0">
            <a:spAutoFit/>
          </a:bodyPr>
          <a:lstStyle/>
          <a:p>
            <a:r>
              <a:rPr lang="en-US" dirty="0"/>
              <a:t>2</a:t>
            </a:r>
          </a:p>
        </p:txBody>
      </p:sp>
      <p:sp>
        <p:nvSpPr>
          <p:cNvPr id="33" name="TextBox 32">
            <a:extLst>
              <a:ext uri="{FF2B5EF4-FFF2-40B4-BE49-F238E27FC236}">
                <a16:creationId xmlns:a16="http://schemas.microsoft.com/office/drawing/2014/main" id="{37B9F91D-22C1-A74B-8642-4789EDAD8439}"/>
              </a:ext>
            </a:extLst>
          </p:cNvPr>
          <p:cNvSpPr txBox="1"/>
          <p:nvPr/>
        </p:nvSpPr>
        <p:spPr>
          <a:xfrm>
            <a:off x="10283683" y="3259168"/>
            <a:ext cx="437322" cy="369332"/>
          </a:xfrm>
          <a:prstGeom prst="rect">
            <a:avLst/>
          </a:prstGeom>
          <a:noFill/>
        </p:spPr>
        <p:txBody>
          <a:bodyPr wrap="square" rtlCol="0">
            <a:spAutoFit/>
          </a:bodyPr>
          <a:lstStyle/>
          <a:p>
            <a:r>
              <a:rPr lang="en-US" dirty="0"/>
              <a:t>4</a:t>
            </a:r>
          </a:p>
        </p:txBody>
      </p:sp>
      <p:sp>
        <p:nvSpPr>
          <p:cNvPr id="9" name="Rectangle 1">
            <a:extLst>
              <a:ext uri="{FF2B5EF4-FFF2-40B4-BE49-F238E27FC236}">
                <a16:creationId xmlns:a16="http://schemas.microsoft.com/office/drawing/2014/main" id="{2C81960D-F486-7447-8921-44868242EFA2}"/>
              </a:ext>
            </a:extLst>
          </p:cNvPr>
          <p:cNvSpPr>
            <a:spLocks noChangeArrowheads="1"/>
          </p:cNvSpPr>
          <p:nvPr/>
        </p:nvSpPr>
        <p:spPr bwMode="auto">
          <a:xfrm>
            <a:off x="4994275" y="3986213"/>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pic>
        <p:nvPicPr>
          <p:cNvPr id="34" name="Picture 33" descr="Text&#10;&#10;Description automatically generated">
            <a:extLst>
              <a:ext uri="{FF2B5EF4-FFF2-40B4-BE49-F238E27FC236}">
                <a16:creationId xmlns:a16="http://schemas.microsoft.com/office/drawing/2014/main" id="{57C6A5C4-EA43-C046-9200-E0E458C9DC54}"/>
              </a:ext>
            </a:extLst>
          </p:cNvPr>
          <p:cNvPicPr>
            <a:picLocks noChangeAspect="1"/>
          </p:cNvPicPr>
          <p:nvPr/>
        </p:nvPicPr>
        <p:blipFill>
          <a:blip r:embed="rId3"/>
          <a:stretch>
            <a:fillRect/>
          </a:stretch>
        </p:blipFill>
        <p:spPr>
          <a:xfrm>
            <a:off x="8030817" y="5998278"/>
            <a:ext cx="1587500" cy="825500"/>
          </a:xfrm>
          <a:prstGeom prst="rect">
            <a:avLst/>
          </a:prstGeom>
        </p:spPr>
      </p:pic>
      <p:sp>
        <p:nvSpPr>
          <p:cNvPr id="35" name="TextBox 34">
            <a:extLst>
              <a:ext uri="{FF2B5EF4-FFF2-40B4-BE49-F238E27FC236}">
                <a16:creationId xmlns:a16="http://schemas.microsoft.com/office/drawing/2014/main" id="{3D006CE9-25A9-6C4D-998B-49A3361D7EA0}"/>
              </a:ext>
            </a:extLst>
          </p:cNvPr>
          <p:cNvSpPr txBox="1"/>
          <p:nvPr/>
        </p:nvSpPr>
        <p:spPr>
          <a:xfrm>
            <a:off x="9362661" y="6149418"/>
            <a:ext cx="2663688" cy="523220"/>
          </a:xfrm>
          <a:prstGeom prst="rect">
            <a:avLst/>
          </a:prstGeom>
          <a:noFill/>
        </p:spPr>
        <p:txBody>
          <a:bodyPr wrap="square" rtlCol="0">
            <a:spAutoFit/>
          </a:bodyPr>
          <a:lstStyle/>
          <a:p>
            <a:pPr fontAlgn="t"/>
            <a:r>
              <a:rPr lang="en-US" sz="1400" dirty="0">
                <a:solidFill>
                  <a:srgbClr val="000000"/>
                </a:solidFill>
                <a:latin typeface="Arial" panose="020B0604020202020204" pitchFamily="34" charset="0"/>
              </a:rPr>
              <a:t>Build Start &lt;= Probe Start and Build End &gt;= Probe End</a:t>
            </a:r>
            <a:endParaRPr lang="en-US" sz="1400" dirty="0"/>
          </a:p>
        </p:txBody>
      </p:sp>
      <p:sp>
        <p:nvSpPr>
          <p:cNvPr id="36" name="TextBox 35">
            <a:extLst>
              <a:ext uri="{FF2B5EF4-FFF2-40B4-BE49-F238E27FC236}">
                <a16:creationId xmlns:a16="http://schemas.microsoft.com/office/drawing/2014/main" id="{6BB65B4D-71D1-F848-AB65-18864A334891}"/>
              </a:ext>
            </a:extLst>
          </p:cNvPr>
          <p:cNvSpPr txBox="1"/>
          <p:nvPr/>
        </p:nvSpPr>
        <p:spPr>
          <a:xfrm>
            <a:off x="1398102" y="4969565"/>
            <a:ext cx="1777448" cy="371061"/>
          </a:xfrm>
          <a:prstGeom prst="rect">
            <a:avLst/>
          </a:prstGeom>
          <a:noFill/>
        </p:spPr>
        <p:txBody>
          <a:bodyPr wrap="square" rtlCol="0">
            <a:spAutoFit/>
          </a:bodyPr>
          <a:lstStyle/>
          <a:p>
            <a:r>
              <a:rPr lang="en-US" dirty="0"/>
              <a:t>Results</a:t>
            </a:r>
          </a:p>
        </p:txBody>
      </p:sp>
      <p:cxnSp>
        <p:nvCxnSpPr>
          <p:cNvPr id="37" name="Straight Connector 36">
            <a:extLst>
              <a:ext uri="{FF2B5EF4-FFF2-40B4-BE49-F238E27FC236}">
                <a16:creationId xmlns:a16="http://schemas.microsoft.com/office/drawing/2014/main" id="{07FBCCAD-3F16-0542-AF84-895A69644F16}"/>
              </a:ext>
            </a:extLst>
          </p:cNvPr>
          <p:cNvCxnSpPr/>
          <p:nvPr/>
        </p:nvCxnSpPr>
        <p:spPr>
          <a:xfrm>
            <a:off x="1417980" y="5779677"/>
            <a:ext cx="1285461" cy="0"/>
          </a:xfrm>
          <a:prstGeom prst="line">
            <a:avLst/>
          </a:prstGeom>
          <a:ln w="19050"/>
        </p:spPr>
        <p:style>
          <a:lnRef idx="1">
            <a:schemeClr val="accent1"/>
          </a:lnRef>
          <a:fillRef idx="0">
            <a:schemeClr val="accent1"/>
          </a:fillRef>
          <a:effectRef idx="0">
            <a:schemeClr val="accent1"/>
          </a:effectRef>
          <a:fontRef idx="minor">
            <a:schemeClr val="tx1"/>
          </a:fontRef>
        </p:style>
      </p:cxnSp>
      <p:sp>
        <p:nvSpPr>
          <p:cNvPr id="38" name="TextBox 37">
            <a:extLst>
              <a:ext uri="{FF2B5EF4-FFF2-40B4-BE49-F238E27FC236}">
                <a16:creationId xmlns:a16="http://schemas.microsoft.com/office/drawing/2014/main" id="{E3C98032-BD3A-0F44-8316-8B004E78FC7E}"/>
              </a:ext>
            </a:extLst>
          </p:cNvPr>
          <p:cNvSpPr txBox="1"/>
          <p:nvPr/>
        </p:nvSpPr>
        <p:spPr>
          <a:xfrm>
            <a:off x="1239078" y="5340626"/>
            <a:ext cx="437322" cy="369332"/>
          </a:xfrm>
          <a:prstGeom prst="rect">
            <a:avLst/>
          </a:prstGeom>
          <a:noFill/>
        </p:spPr>
        <p:txBody>
          <a:bodyPr wrap="square" rtlCol="0">
            <a:spAutoFit/>
          </a:bodyPr>
          <a:lstStyle/>
          <a:p>
            <a:r>
              <a:rPr lang="en-US" dirty="0"/>
              <a:t>1</a:t>
            </a:r>
          </a:p>
        </p:txBody>
      </p:sp>
      <p:sp>
        <p:nvSpPr>
          <p:cNvPr id="39" name="TextBox 38">
            <a:extLst>
              <a:ext uri="{FF2B5EF4-FFF2-40B4-BE49-F238E27FC236}">
                <a16:creationId xmlns:a16="http://schemas.microsoft.com/office/drawing/2014/main" id="{4A8E16AB-E2CF-184F-BC85-A29F720BFF81}"/>
              </a:ext>
            </a:extLst>
          </p:cNvPr>
          <p:cNvSpPr txBox="1"/>
          <p:nvPr/>
        </p:nvSpPr>
        <p:spPr>
          <a:xfrm>
            <a:off x="2499692" y="5342356"/>
            <a:ext cx="437322" cy="369332"/>
          </a:xfrm>
          <a:prstGeom prst="rect">
            <a:avLst/>
          </a:prstGeom>
          <a:noFill/>
        </p:spPr>
        <p:txBody>
          <a:bodyPr wrap="square" rtlCol="0">
            <a:spAutoFit/>
          </a:bodyPr>
          <a:lstStyle/>
          <a:p>
            <a:r>
              <a:rPr lang="en-US" dirty="0"/>
              <a:t>3</a:t>
            </a:r>
          </a:p>
        </p:txBody>
      </p:sp>
      <p:cxnSp>
        <p:nvCxnSpPr>
          <p:cNvPr id="40" name="Straight Connector 39">
            <a:extLst>
              <a:ext uri="{FF2B5EF4-FFF2-40B4-BE49-F238E27FC236}">
                <a16:creationId xmlns:a16="http://schemas.microsoft.com/office/drawing/2014/main" id="{2C461449-8546-1A45-9E09-0929EB3663AF}"/>
              </a:ext>
            </a:extLst>
          </p:cNvPr>
          <p:cNvCxnSpPr/>
          <p:nvPr/>
        </p:nvCxnSpPr>
        <p:spPr>
          <a:xfrm>
            <a:off x="3044689" y="5760851"/>
            <a:ext cx="1285461" cy="0"/>
          </a:xfrm>
          <a:prstGeom prst="line">
            <a:avLst/>
          </a:prstGeom>
          <a:ln w="19050"/>
        </p:spPr>
        <p:style>
          <a:lnRef idx="1">
            <a:schemeClr val="accent1"/>
          </a:lnRef>
          <a:fillRef idx="0">
            <a:schemeClr val="accent1"/>
          </a:fillRef>
          <a:effectRef idx="0">
            <a:schemeClr val="accent1"/>
          </a:effectRef>
          <a:fontRef idx="minor">
            <a:schemeClr val="tx1"/>
          </a:fontRef>
        </p:style>
      </p:cxnSp>
      <p:sp>
        <p:nvSpPr>
          <p:cNvPr id="41" name="TextBox 40">
            <a:extLst>
              <a:ext uri="{FF2B5EF4-FFF2-40B4-BE49-F238E27FC236}">
                <a16:creationId xmlns:a16="http://schemas.microsoft.com/office/drawing/2014/main" id="{E20D38D4-906B-6C4C-A5D1-66EFECB81B36}"/>
              </a:ext>
            </a:extLst>
          </p:cNvPr>
          <p:cNvSpPr txBox="1"/>
          <p:nvPr/>
        </p:nvSpPr>
        <p:spPr>
          <a:xfrm>
            <a:off x="2906368" y="5340626"/>
            <a:ext cx="437322" cy="369332"/>
          </a:xfrm>
          <a:prstGeom prst="rect">
            <a:avLst/>
          </a:prstGeom>
          <a:noFill/>
        </p:spPr>
        <p:txBody>
          <a:bodyPr wrap="square" rtlCol="0">
            <a:spAutoFit/>
          </a:bodyPr>
          <a:lstStyle/>
          <a:p>
            <a:r>
              <a:rPr lang="en-US" dirty="0"/>
              <a:t>2</a:t>
            </a:r>
          </a:p>
        </p:txBody>
      </p:sp>
      <p:sp>
        <p:nvSpPr>
          <p:cNvPr id="42" name="TextBox 41">
            <a:extLst>
              <a:ext uri="{FF2B5EF4-FFF2-40B4-BE49-F238E27FC236}">
                <a16:creationId xmlns:a16="http://schemas.microsoft.com/office/drawing/2014/main" id="{880C3E4F-0812-B44A-B15F-5BC30F9ABEF3}"/>
              </a:ext>
            </a:extLst>
          </p:cNvPr>
          <p:cNvSpPr txBox="1"/>
          <p:nvPr/>
        </p:nvSpPr>
        <p:spPr>
          <a:xfrm>
            <a:off x="4111489" y="5335052"/>
            <a:ext cx="437322" cy="369332"/>
          </a:xfrm>
          <a:prstGeom prst="rect">
            <a:avLst/>
          </a:prstGeom>
          <a:noFill/>
        </p:spPr>
        <p:txBody>
          <a:bodyPr wrap="square" rtlCol="0">
            <a:spAutoFit/>
          </a:bodyPr>
          <a:lstStyle/>
          <a:p>
            <a:r>
              <a:rPr lang="en-US" dirty="0"/>
              <a:t>4</a:t>
            </a:r>
          </a:p>
        </p:txBody>
      </p:sp>
      <p:cxnSp>
        <p:nvCxnSpPr>
          <p:cNvPr id="46" name="Straight Connector 45">
            <a:extLst>
              <a:ext uri="{FF2B5EF4-FFF2-40B4-BE49-F238E27FC236}">
                <a16:creationId xmlns:a16="http://schemas.microsoft.com/office/drawing/2014/main" id="{99B66BE6-77AB-8840-B04F-20E9C3819A4F}"/>
              </a:ext>
            </a:extLst>
          </p:cNvPr>
          <p:cNvCxnSpPr>
            <a:cxnSpLocks/>
          </p:cNvCxnSpPr>
          <p:nvPr/>
        </p:nvCxnSpPr>
        <p:spPr>
          <a:xfrm>
            <a:off x="6641755" y="4518991"/>
            <a:ext cx="1285461" cy="0"/>
          </a:xfrm>
          <a:prstGeom prst="line">
            <a:avLst/>
          </a:prstGeom>
          <a:ln w="25400"/>
        </p:spPr>
        <p:style>
          <a:lnRef idx="1">
            <a:schemeClr val="accent1"/>
          </a:lnRef>
          <a:fillRef idx="0">
            <a:schemeClr val="accent1"/>
          </a:fillRef>
          <a:effectRef idx="0">
            <a:schemeClr val="accent1"/>
          </a:effectRef>
          <a:fontRef idx="minor">
            <a:schemeClr val="tx1"/>
          </a:fontRef>
        </p:style>
      </p:cxnSp>
      <p:sp>
        <p:nvSpPr>
          <p:cNvPr id="47" name="TextBox 46">
            <a:extLst>
              <a:ext uri="{FF2B5EF4-FFF2-40B4-BE49-F238E27FC236}">
                <a16:creationId xmlns:a16="http://schemas.microsoft.com/office/drawing/2014/main" id="{8D85E353-8138-3444-96C2-DA4659FA9F1A}"/>
              </a:ext>
            </a:extLst>
          </p:cNvPr>
          <p:cNvSpPr txBox="1"/>
          <p:nvPr/>
        </p:nvSpPr>
        <p:spPr>
          <a:xfrm>
            <a:off x="6423095" y="4106445"/>
            <a:ext cx="437322" cy="369332"/>
          </a:xfrm>
          <a:prstGeom prst="rect">
            <a:avLst/>
          </a:prstGeom>
          <a:noFill/>
        </p:spPr>
        <p:txBody>
          <a:bodyPr wrap="square" rtlCol="0">
            <a:spAutoFit/>
          </a:bodyPr>
          <a:lstStyle/>
          <a:p>
            <a:r>
              <a:rPr lang="en-US" dirty="0"/>
              <a:t>3</a:t>
            </a:r>
          </a:p>
        </p:txBody>
      </p:sp>
      <p:sp>
        <p:nvSpPr>
          <p:cNvPr id="48" name="TextBox 47">
            <a:extLst>
              <a:ext uri="{FF2B5EF4-FFF2-40B4-BE49-F238E27FC236}">
                <a16:creationId xmlns:a16="http://schemas.microsoft.com/office/drawing/2014/main" id="{B18C7116-863C-114B-9F57-C4292B02493D}"/>
              </a:ext>
            </a:extLst>
          </p:cNvPr>
          <p:cNvSpPr txBox="1"/>
          <p:nvPr/>
        </p:nvSpPr>
        <p:spPr>
          <a:xfrm>
            <a:off x="7708555" y="4106445"/>
            <a:ext cx="437322" cy="369332"/>
          </a:xfrm>
          <a:prstGeom prst="rect">
            <a:avLst/>
          </a:prstGeom>
          <a:noFill/>
        </p:spPr>
        <p:txBody>
          <a:bodyPr wrap="square" rtlCol="0">
            <a:spAutoFit/>
          </a:bodyPr>
          <a:lstStyle/>
          <a:p>
            <a:r>
              <a:rPr lang="en-US" dirty="0"/>
              <a:t>5</a:t>
            </a:r>
          </a:p>
        </p:txBody>
      </p:sp>
      <p:cxnSp>
        <p:nvCxnSpPr>
          <p:cNvPr id="43" name="Straight Connector 42">
            <a:extLst>
              <a:ext uri="{FF2B5EF4-FFF2-40B4-BE49-F238E27FC236}">
                <a16:creationId xmlns:a16="http://schemas.microsoft.com/office/drawing/2014/main" id="{1CCBCA2E-3005-5F4F-A208-7A54C6F7EC9D}"/>
              </a:ext>
            </a:extLst>
          </p:cNvPr>
          <p:cNvCxnSpPr>
            <a:cxnSpLocks/>
          </p:cNvCxnSpPr>
          <p:nvPr/>
        </p:nvCxnSpPr>
        <p:spPr>
          <a:xfrm>
            <a:off x="9170499" y="4486627"/>
            <a:ext cx="1285461" cy="0"/>
          </a:xfrm>
          <a:prstGeom prst="line">
            <a:avLst/>
          </a:prstGeom>
          <a:ln w="25400"/>
        </p:spPr>
        <p:style>
          <a:lnRef idx="1">
            <a:schemeClr val="accent1"/>
          </a:lnRef>
          <a:fillRef idx="0">
            <a:schemeClr val="accent1"/>
          </a:fillRef>
          <a:effectRef idx="0">
            <a:schemeClr val="accent1"/>
          </a:effectRef>
          <a:fontRef idx="minor">
            <a:schemeClr val="tx1"/>
          </a:fontRef>
        </p:style>
      </p:cxnSp>
      <p:sp>
        <p:nvSpPr>
          <p:cNvPr id="44" name="TextBox 43">
            <a:extLst>
              <a:ext uri="{FF2B5EF4-FFF2-40B4-BE49-F238E27FC236}">
                <a16:creationId xmlns:a16="http://schemas.microsoft.com/office/drawing/2014/main" id="{66863073-F2B8-B24B-B654-DBAA4839E3DB}"/>
              </a:ext>
            </a:extLst>
          </p:cNvPr>
          <p:cNvSpPr txBox="1"/>
          <p:nvPr/>
        </p:nvSpPr>
        <p:spPr>
          <a:xfrm>
            <a:off x="9034668" y="4074081"/>
            <a:ext cx="437322" cy="369332"/>
          </a:xfrm>
          <a:prstGeom prst="rect">
            <a:avLst/>
          </a:prstGeom>
          <a:noFill/>
        </p:spPr>
        <p:txBody>
          <a:bodyPr wrap="square" rtlCol="0">
            <a:spAutoFit/>
          </a:bodyPr>
          <a:lstStyle/>
          <a:p>
            <a:r>
              <a:rPr lang="en-US" dirty="0"/>
              <a:t>4</a:t>
            </a:r>
          </a:p>
        </p:txBody>
      </p:sp>
      <p:sp>
        <p:nvSpPr>
          <p:cNvPr id="45" name="TextBox 44">
            <a:extLst>
              <a:ext uri="{FF2B5EF4-FFF2-40B4-BE49-F238E27FC236}">
                <a16:creationId xmlns:a16="http://schemas.microsoft.com/office/drawing/2014/main" id="{76EA196B-F2A3-9349-A70E-B06C581A5F08}"/>
              </a:ext>
            </a:extLst>
          </p:cNvPr>
          <p:cNvSpPr txBox="1"/>
          <p:nvPr/>
        </p:nvSpPr>
        <p:spPr>
          <a:xfrm>
            <a:off x="10237299" y="4074081"/>
            <a:ext cx="437322" cy="369332"/>
          </a:xfrm>
          <a:prstGeom prst="rect">
            <a:avLst/>
          </a:prstGeom>
          <a:noFill/>
        </p:spPr>
        <p:txBody>
          <a:bodyPr wrap="square" rtlCol="0">
            <a:spAutoFit/>
          </a:bodyPr>
          <a:lstStyle/>
          <a:p>
            <a:r>
              <a:rPr lang="en-US" dirty="0"/>
              <a:t>5</a:t>
            </a:r>
          </a:p>
        </p:txBody>
      </p:sp>
      <p:cxnSp>
        <p:nvCxnSpPr>
          <p:cNvPr id="49" name="Straight Connector 48">
            <a:extLst>
              <a:ext uri="{FF2B5EF4-FFF2-40B4-BE49-F238E27FC236}">
                <a16:creationId xmlns:a16="http://schemas.microsoft.com/office/drawing/2014/main" id="{872E09C2-D246-AB4D-A590-1C8903D52284}"/>
              </a:ext>
            </a:extLst>
          </p:cNvPr>
          <p:cNvCxnSpPr/>
          <p:nvPr/>
        </p:nvCxnSpPr>
        <p:spPr>
          <a:xfrm>
            <a:off x="1417980" y="6394139"/>
            <a:ext cx="1285461" cy="0"/>
          </a:xfrm>
          <a:prstGeom prst="line">
            <a:avLst/>
          </a:prstGeom>
          <a:ln w="19050"/>
        </p:spPr>
        <p:style>
          <a:lnRef idx="1">
            <a:schemeClr val="accent1"/>
          </a:lnRef>
          <a:fillRef idx="0">
            <a:schemeClr val="accent1"/>
          </a:fillRef>
          <a:effectRef idx="0">
            <a:schemeClr val="accent1"/>
          </a:effectRef>
          <a:fontRef idx="minor">
            <a:schemeClr val="tx1"/>
          </a:fontRef>
        </p:style>
      </p:cxnSp>
      <p:sp>
        <p:nvSpPr>
          <p:cNvPr id="50" name="TextBox 49">
            <a:extLst>
              <a:ext uri="{FF2B5EF4-FFF2-40B4-BE49-F238E27FC236}">
                <a16:creationId xmlns:a16="http://schemas.microsoft.com/office/drawing/2014/main" id="{98ADF6CE-D030-CF48-8D66-4C66E2B2A326}"/>
              </a:ext>
            </a:extLst>
          </p:cNvPr>
          <p:cNvSpPr txBox="1"/>
          <p:nvPr/>
        </p:nvSpPr>
        <p:spPr>
          <a:xfrm>
            <a:off x="1239078" y="5955088"/>
            <a:ext cx="437322" cy="369332"/>
          </a:xfrm>
          <a:prstGeom prst="rect">
            <a:avLst/>
          </a:prstGeom>
          <a:noFill/>
        </p:spPr>
        <p:txBody>
          <a:bodyPr wrap="square" rtlCol="0">
            <a:spAutoFit/>
          </a:bodyPr>
          <a:lstStyle/>
          <a:p>
            <a:r>
              <a:rPr lang="en-US" dirty="0"/>
              <a:t>1</a:t>
            </a:r>
          </a:p>
        </p:txBody>
      </p:sp>
      <p:sp>
        <p:nvSpPr>
          <p:cNvPr id="51" name="TextBox 50">
            <a:extLst>
              <a:ext uri="{FF2B5EF4-FFF2-40B4-BE49-F238E27FC236}">
                <a16:creationId xmlns:a16="http://schemas.microsoft.com/office/drawing/2014/main" id="{D59C6F7B-589E-9249-97CE-96FF5CE7F9BE}"/>
              </a:ext>
            </a:extLst>
          </p:cNvPr>
          <p:cNvSpPr txBox="1"/>
          <p:nvPr/>
        </p:nvSpPr>
        <p:spPr>
          <a:xfrm>
            <a:off x="2499692" y="5956818"/>
            <a:ext cx="437322" cy="369332"/>
          </a:xfrm>
          <a:prstGeom prst="rect">
            <a:avLst/>
          </a:prstGeom>
          <a:noFill/>
        </p:spPr>
        <p:txBody>
          <a:bodyPr wrap="square" rtlCol="0">
            <a:spAutoFit/>
          </a:bodyPr>
          <a:lstStyle/>
          <a:p>
            <a:r>
              <a:rPr lang="en-US" dirty="0"/>
              <a:t>3</a:t>
            </a:r>
          </a:p>
        </p:txBody>
      </p:sp>
      <p:cxnSp>
        <p:nvCxnSpPr>
          <p:cNvPr id="52" name="Straight Connector 51">
            <a:extLst>
              <a:ext uri="{FF2B5EF4-FFF2-40B4-BE49-F238E27FC236}">
                <a16:creationId xmlns:a16="http://schemas.microsoft.com/office/drawing/2014/main" id="{EF3AD1AA-4F64-8F41-A366-BB7863DE8495}"/>
              </a:ext>
            </a:extLst>
          </p:cNvPr>
          <p:cNvCxnSpPr>
            <a:cxnSpLocks/>
          </p:cNvCxnSpPr>
          <p:nvPr/>
        </p:nvCxnSpPr>
        <p:spPr>
          <a:xfrm>
            <a:off x="3044689" y="6382455"/>
            <a:ext cx="1285461" cy="0"/>
          </a:xfrm>
          <a:prstGeom prst="line">
            <a:avLst/>
          </a:prstGeom>
          <a:ln w="25400"/>
        </p:spPr>
        <p:style>
          <a:lnRef idx="1">
            <a:schemeClr val="accent1"/>
          </a:lnRef>
          <a:fillRef idx="0">
            <a:schemeClr val="accent1"/>
          </a:fillRef>
          <a:effectRef idx="0">
            <a:schemeClr val="accent1"/>
          </a:effectRef>
          <a:fontRef idx="minor">
            <a:schemeClr val="tx1"/>
          </a:fontRef>
        </p:style>
      </p:cxnSp>
      <p:sp>
        <p:nvSpPr>
          <p:cNvPr id="53" name="TextBox 52">
            <a:extLst>
              <a:ext uri="{FF2B5EF4-FFF2-40B4-BE49-F238E27FC236}">
                <a16:creationId xmlns:a16="http://schemas.microsoft.com/office/drawing/2014/main" id="{5BCBBAED-878F-8347-A436-11F7C417889D}"/>
              </a:ext>
            </a:extLst>
          </p:cNvPr>
          <p:cNvSpPr txBox="1"/>
          <p:nvPr/>
        </p:nvSpPr>
        <p:spPr>
          <a:xfrm>
            <a:off x="2908858" y="5969909"/>
            <a:ext cx="437322" cy="369332"/>
          </a:xfrm>
          <a:prstGeom prst="rect">
            <a:avLst/>
          </a:prstGeom>
          <a:noFill/>
        </p:spPr>
        <p:txBody>
          <a:bodyPr wrap="square" rtlCol="0">
            <a:spAutoFit/>
          </a:bodyPr>
          <a:lstStyle/>
          <a:p>
            <a:r>
              <a:rPr lang="en-US" dirty="0"/>
              <a:t>4</a:t>
            </a:r>
          </a:p>
        </p:txBody>
      </p:sp>
      <p:sp>
        <p:nvSpPr>
          <p:cNvPr id="54" name="TextBox 53">
            <a:extLst>
              <a:ext uri="{FF2B5EF4-FFF2-40B4-BE49-F238E27FC236}">
                <a16:creationId xmlns:a16="http://schemas.microsoft.com/office/drawing/2014/main" id="{71F7D403-5772-E648-BF7C-E4607ACAF338}"/>
              </a:ext>
            </a:extLst>
          </p:cNvPr>
          <p:cNvSpPr txBox="1"/>
          <p:nvPr/>
        </p:nvSpPr>
        <p:spPr>
          <a:xfrm>
            <a:off x="4111489" y="5969909"/>
            <a:ext cx="437322" cy="369332"/>
          </a:xfrm>
          <a:prstGeom prst="rect">
            <a:avLst/>
          </a:prstGeom>
          <a:noFill/>
        </p:spPr>
        <p:txBody>
          <a:bodyPr wrap="square" rtlCol="0">
            <a:spAutoFit/>
          </a:bodyPr>
          <a:lstStyle/>
          <a:p>
            <a:r>
              <a:rPr lang="en-US" dirty="0"/>
              <a:t>5</a:t>
            </a:r>
          </a:p>
        </p:txBody>
      </p:sp>
    </p:spTree>
    <p:extLst>
      <p:ext uri="{BB962C8B-B14F-4D97-AF65-F5344CB8AC3E}">
        <p14:creationId xmlns:p14="http://schemas.microsoft.com/office/powerpoint/2010/main" val="55699106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25BD79-FD97-704E-B730-938626383904}"/>
              </a:ext>
            </a:extLst>
          </p:cNvPr>
          <p:cNvSpPr>
            <a:spLocks noGrp="1"/>
          </p:cNvSpPr>
          <p:nvPr>
            <p:ph type="title"/>
          </p:nvPr>
        </p:nvSpPr>
        <p:spPr>
          <a:xfrm>
            <a:off x="960120" y="317814"/>
            <a:ext cx="10268712" cy="1700784"/>
          </a:xfrm>
        </p:spPr>
        <p:txBody>
          <a:bodyPr>
            <a:normAutofit/>
          </a:bodyPr>
          <a:lstStyle/>
          <a:p>
            <a:r>
              <a:rPr lang="en-US" dirty="0"/>
              <a:t>Background</a:t>
            </a:r>
          </a:p>
        </p:txBody>
      </p:sp>
      <p:sp>
        <p:nvSpPr>
          <p:cNvPr id="3" name="Content Placeholder 2">
            <a:extLst>
              <a:ext uri="{FF2B5EF4-FFF2-40B4-BE49-F238E27FC236}">
                <a16:creationId xmlns:a16="http://schemas.microsoft.com/office/drawing/2014/main" id="{7AF66FF1-ED6A-6849-97B2-283E2F8B2033}"/>
              </a:ext>
            </a:extLst>
          </p:cNvPr>
          <p:cNvSpPr>
            <a:spLocks noGrp="1"/>
          </p:cNvSpPr>
          <p:nvPr>
            <p:ph idx="1"/>
          </p:nvPr>
        </p:nvSpPr>
        <p:spPr>
          <a:xfrm>
            <a:off x="960120" y="2587752"/>
            <a:ext cx="10268712" cy="3258102"/>
          </a:xfrm>
        </p:spPr>
        <p:txBody>
          <a:bodyPr anchor="ctr">
            <a:normAutofit/>
          </a:bodyPr>
          <a:lstStyle/>
          <a:p>
            <a:pPr marL="457200" indent="-457200">
              <a:buFont typeface="Arial" panose="020B0604020202020204" pitchFamily="34" charset="0"/>
              <a:buChar char="•"/>
            </a:pPr>
            <a:r>
              <a:rPr lang="en-US" dirty="0"/>
              <a:t>Asterix is an open-source database</a:t>
            </a:r>
          </a:p>
          <a:p>
            <a:pPr marL="457200" indent="-457200">
              <a:buFont typeface="Arial" panose="020B0604020202020204" pitchFamily="34" charset="0"/>
              <a:buChar char="•"/>
            </a:pPr>
            <a:r>
              <a:rPr lang="en-US" dirty="0"/>
              <a:t>Managed by the Apache Foundation</a:t>
            </a:r>
          </a:p>
          <a:p>
            <a:pPr marL="457200" indent="-457200">
              <a:buFont typeface="Arial" panose="020B0604020202020204" pitchFamily="34" charset="0"/>
              <a:buChar char="•"/>
            </a:pPr>
            <a:r>
              <a:rPr lang="en-US" dirty="0"/>
              <a:t>Highly Scalable NoSQL database</a:t>
            </a:r>
          </a:p>
          <a:p>
            <a:pPr marL="457200" indent="-457200">
              <a:buFont typeface="Arial" panose="020B0604020202020204" pitchFamily="34" charset="0"/>
              <a:buChar char="•"/>
            </a:pPr>
            <a:r>
              <a:rPr lang="en-US" dirty="0"/>
              <a:t>Funded partly by the National Science Foundation</a:t>
            </a:r>
          </a:p>
          <a:p>
            <a:pPr marL="457200" indent="-457200">
              <a:buFont typeface="Arial" panose="020B0604020202020204" pitchFamily="34" charset="0"/>
              <a:buChar char="•"/>
            </a:pPr>
            <a:r>
              <a:rPr lang="en-US" dirty="0"/>
              <a:t>Used by Couchbase, Yardi Systems and more</a:t>
            </a:r>
          </a:p>
        </p:txBody>
      </p:sp>
    </p:spTree>
    <p:extLst>
      <p:ext uri="{BB962C8B-B14F-4D97-AF65-F5344CB8AC3E}">
        <p14:creationId xmlns:p14="http://schemas.microsoft.com/office/powerpoint/2010/main" val="428167211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31D225-73B6-7644-92EE-8A5CEF3F5DB5}"/>
              </a:ext>
            </a:extLst>
          </p:cNvPr>
          <p:cNvSpPr>
            <a:spLocks noGrp="1"/>
          </p:cNvSpPr>
          <p:nvPr>
            <p:ph type="title"/>
          </p:nvPr>
        </p:nvSpPr>
        <p:spPr/>
        <p:txBody>
          <a:bodyPr/>
          <a:lstStyle/>
          <a:p>
            <a:r>
              <a:rPr lang="en-US" dirty="0"/>
              <a:t>Time Sweep's Algorithm</a:t>
            </a:r>
          </a:p>
        </p:txBody>
      </p:sp>
      <p:sp>
        <p:nvSpPr>
          <p:cNvPr id="5" name="TextBox 4">
            <a:extLst>
              <a:ext uri="{FF2B5EF4-FFF2-40B4-BE49-F238E27FC236}">
                <a16:creationId xmlns:a16="http://schemas.microsoft.com/office/drawing/2014/main" id="{F5F71D35-F6BA-604B-93CB-4D5EA58C4463}"/>
              </a:ext>
            </a:extLst>
          </p:cNvPr>
          <p:cNvSpPr txBox="1"/>
          <p:nvPr/>
        </p:nvSpPr>
        <p:spPr>
          <a:xfrm>
            <a:off x="1219200" y="2822713"/>
            <a:ext cx="1762539" cy="369332"/>
          </a:xfrm>
          <a:prstGeom prst="rect">
            <a:avLst/>
          </a:prstGeom>
          <a:noFill/>
        </p:spPr>
        <p:txBody>
          <a:bodyPr wrap="square" rtlCol="0">
            <a:spAutoFit/>
          </a:bodyPr>
          <a:lstStyle/>
          <a:p>
            <a:pPr algn="ctr"/>
            <a:r>
              <a:rPr lang="en-US" dirty="0"/>
              <a:t>Build Stream</a:t>
            </a:r>
          </a:p>
        </p:txBody>
      </p:sp>
      <p:sp>
        <p:nvSpPr>
          <p:cNvPr id="6" name="TextBox 5">
            <a:extLst>
              <a:ext uri="{FF2B5EF4-FFF2-40B4-BE49-F238E27FC236}">
                <a16:creationId xmlns:a16="http://schemas.microsoft.com/office/drawing/2014/main" id="{E356A111-F84B-E94D-B103-D45C84E4177D}"/>
              </a:ext>
            </a:extLst>
          </p:cNvPr>
          <p:cNvSpPr txBox="1"/>
          <p:nvPr/>
        </p:nvSpPr>
        <p:spPr>
          <a:xfrm>
            <a:off x="3790122" y="2822713"/>
            <a:ext cx="1762539" cy="369332"/>
          </a:xfrm>
          <a:prstGeom prst="rect">
            <a:avLst/>
          </a:prstGeom>
          <a:noFill/>
        </p:spPr>
        <p:txBody>
          <a:bodyPr wrap="square" rtlCol="0">
            <a:spAutoFit/>
          </a:bodyPr>
          <a:lstStyle/>
          <a:p>
            <a:pPr algn="ctr"/>
            <a:r>
              <a:rPr lang="en-US" dirty="0"/>
              <a:t>Probe Stream</a:t>
            </a:r>
          </a:p>
        </p:txBody>
      </p:sp>
      <p:sp>
        <p:nvSpPr>
          <p:cNvPr id="7" name="TextBox 6">
            <a:extLst>
              <a:ext uri="{FF2B5EF4-FFF2-40B4-BE49-F238E27FC236}">
                <a16:creationId xmlns:a16="http://schemas.microsoft.com/office/drawing/2014/main" id="{728363A1-B411-D94D-B435-F24F300899F2}"/>
              </a:ext>
            </a:extLst>
          </p:cNvPr>
          <p:cNvSpPr txBox="1"/>
          <p:nvPr/>
        </p:nvSpPr>
        <p:spPr>
          <a:xfrm>
            <a:off x="6361044" y="2822713"/>
            <a:ext cx="1762539" cy="369332"/>
          </a:xfrm>
          <a:prstGeom prst="rect">
            <a:avLst/>
          </a:prstGeom>
          <a:noFill/>
        </p:spPr>
        <p:txBody>
          <a:bodyPr wrap="square" rtlCol="0">
            <a:spAutoFit/>
          </a:bodyPr>
          <a:lstStyle/>
          <a:p>
            <a:pPr algn="ctr"/>
            <a:r>
              <a:rPr lang="en-US" dirty="0"/>
              <a:t>Build Memory</a:t>
            </a:r>
          </a:p>
        </p:txBody>
      </p:sp>
      <p:sp>
        <p:nvSpPr>
          <p:cNvPr id="8" name="TextBox 7">
            <a:extLst>
              <a:ext uri="{FF2B5EF4-FFF2-40B4-BE49-F238E27FC236}">
                <a16:creationId xmlns:a16="http://schemas.microsoft.com/office/drawing/2014/main" id="{10E19187-3A4A-924C-BA7C-20AFC0148823}"/>
              </a:ext>
            </a:extLst>
          </p:cNvPr>
          <p:cNvSpPr txBox="1"/>
          <p:nvPr/>
        </p:nvSpPr>
        <p:spPr>
          <a:xfrm>
            <a:off x="8931966" y="2822713"/>
            <a:ext cx="1762539" cy="369332"/>
          </a:xfrm>
          <a:prstGeom prst="rect">
            <a:avLst/>
          </a:prstGeom>
          <a:noFill/>
        </p:spPr>
        <p:txBody>
          <a:bodyPr wrap="square" rtlCol="0">
            <a:spAutoFit/>
          </a:bodyPr>
          <a:lstStyle/>
          <a:p>
            <a:pPr algn="ctr"/>
            <a:r>
              <a:rPr lang="en-US" dirty="0"/>
              <a:t>Probe Memory</a:t>
            </a:r>
          </a:p>
        </p:txBody>
      </p:sp>
      <p:cxnSp>
        <p:nvCxnSpPr>
          <p:cNvPr id="10" name="Straight Connector 9">
            <a:extLst>
              <a:ext uri="{FF2B5EF4-FFF2-40B4-BE49-F238E27FC236}">
                <a16:creationId xmlns:a16="http://schemas.microsoft.com/office/drawing/2014/main" id="{21DAE5A9-4564-5249-A7F3-B4721078D195}"/>
              </a:ext>
            </a:extLst>
          </p:cNvPr>
          <p:cNvCxnSpPr/>
          <p:nvPr/>
        </p:nvCxnSpPr>
        <p:spPr>
          <a:xfrm>
            <a:off x="1398102" y="3697356"/>
            <a:ext cx="1285461" cy="0"/>
          </a:xfrm>
          <a:prstGeom prst="line">
            <a:avLst/>
          </a:prstGeom>
          <a:ln w="19050"/>
        </p:spPr>
        <p:style>
          <a:lnRef idx="1">
            <a:schemeClr val="accent1"/>
          </a:lnRef>
          <a:fillRef idx="0">
            <a:schemeClr val="accent1"/>
          </a:fillRef>
          <a:effectRef idx="0">
            <a:schemeClr val="accent1"/>
          </a:effectRef>
          <a:fontRef idx="minor">
            <a:schemeClr val="tx1"/>
          </a:fontRef>
        </p:style>
      </p:cxnSp>
      <p:cxnSp>
        <p:nvCxnSpPr>
          <p:cNvPr id="12" name="Straight Connector 11">
            <a:extLst>
              <a:ext uri="{FF2B5EF4-FFF2-40B4-BE49-F238E27FC236}">
                <a16:creationId xmlns:a16="http://schemas.microsoft.com/office/drawing/2014/main" id="{BC627B49-C181-6046-8B0E-F028B3C2A9CC}"/>
              </a:ext>
            </a:extLst>
          </p:cNvPr>
          <p:cNvCxnSpPr>
            <a:cxnSpLocks/>
          </p:cNvCxnSpPr>
          <p:nvPr/>
        </p:nvCxnSpPr>
        <p:spPr>
          <a:xfrm>
            <a:off x="1457738" y="4518991"/>
            <a:ext cx="1285461" cy="0"/>
          </a:xfrm>
          <a:prstGeom prst="line">
            <a:avLst/>
          </a:prstGeom>
          <a:ln w="25400"/>
        </p:spPr>
        <p:style>
          <a:lnRef idx="1">
            <a:schemeClr val="accent1"/>
          </a:lnRef>
          <a:fillRef idx="0">
            <a:schemeClr val="accent1"/>
          </a:fillRef>
          <a:effectRef idx="0">
            <a:schemeClr val="accent1"/>
          </a:effectRef>
          <a:fontRef idx="minor">
            <a:schemeClr val="tx1"/>
          </a:fontRef>
        </p:style>
      </p:cxnSp>
      <p:cxnSp>
        <p:nvCxnSpPr>
          <p:cNvPr id="14" name="Straight Connector 13">
            <a:extLst>
              <a:ext uri="{FF2B5EF4-FFF2-40B4-BE49-F238E27FC236}">
                <a16:creationId xmlns:a16="http://schemas.microsoft.com/office/drawing/2014/main" id="{73EA302A-902A-A64C-93D4-CFF96E34C24D}"/>
              </a:ext>
            </a:extLst>
          </p:cNvPr>
          <p:cNvCxnSpPr/>
          <p:nvPr/>
        </p:nvCxnSpPr>
        <p:spPr>
          <a:xfrm>
            <a:off x="4028659" y="3664226"/>
            <a:ext cx="1285461" cy="0"/>
          </a:xfrm>
          <a:prstGeom prst="line">
            <a:avLst/>
          </a:prstGeom>
          <a:ln w="19050"/>
        </p:spPr>
        <p:style>
          <a:lnRef idx="1">
            <a:schemeClr val="accent1"/>
          </a:lnRef>
          <a:fillRef idx="0">
            <a:schemeClr val="accent1"/>
          </a:fillRef>
          <a:effectRef idx="0">
            <a:schemeClr val="accent1"/>
          </a:effectRef>
          <a:fontRef idx="minor">
            <a:schemeClr val="tx1"/>
          </a:fontRef>
        </p:style>
      </p:cxnSp>
      <p:cxnSp>
        <p:nvCxnSpPr>
          <p:cNvPr id="15" name="Straight Connector 14">
            <a:extLst>
              <a:ext uri="{FF2B5EF4-FFF2-40B4-BE49-F238E27FC236}">
                <a16:creationId xmlns:a16="http://schemas.microsoft.com/office/drawing/2014/main" id="{49A914BD-F50C-8A44-AE76-B3E4867E3351}"/>
              </a:ext>
            </a:extLst>
          </p:cNvPr>
          <p:cNvCxnSpPr>
            <a:cxnSpLocks/>
          </p:cNvCxnSpPr>
          <p:nvPr/>
        </p:nvCxnSpPr>
        <p:spPr>
          <a:xfrm>
            <a:off x="4028659" y="4518991"/>
            <a:ext cx="1285461" cy="0"/>
          </a:xfrm>
          <a:prstGeom prst="line">
            <a:avLst/>
          </a:prstGeom>
          <a:ln w="25400"/>
        </p:spPr>
        <p:style>
          <a:lnRef idx="1">
            <a:schemeClr val="accent1"/>
          </a:lnRef>
          <a:fillRef idx="0">
            <a:schemeClr val="accent1"/>
          </a:fillRef>
          <a:effectRef idx="0">
            <a:schemeClr val="accent1"/>
          </a:effectRef>
          <a:fontRef idx="minor">
            <a:schemeClr val="tx1"/>
          </a:fontRef>
        </p:style>
      </p:cxnSp>
      <p:sp>
        <p:nvSpPr>
          <p:cNvPr id="16" name="TextBox 15">
            <a:extLst>
              <a:ext uri="{FF2B5EF4-FFF2-40B4-BE49-F238E27FC236}">
                <a16:creationId xmlns:a16="http://schemas.microsoft.com/office/drawing/2014/main" id="{83A0D8D0-203D-EE46-9407-7C18AF13F973}"/>
              </a:ext>
            </a:extLst>
          </p:cNvPr>
          <p:cNvSpPr txBox="1"/>
          <p:nvPr/>
        </p:nvSpPr>
        <p:spPr>
          <a:xfrm>
            <a:off x="1219200" y="3258305"/>
            <a:ext cx="437322" cy="369332"/>
          </a:xfrm>
          <a:prstGeom prst="rect">
            <a:avLst/>
          </a:prstGeom>
          <a:noFill/>
        </p:spPr>
        <p:txBody>
          <a:bodyPr wrap="square" rtlCol="0">
            <a:spAutoFit/>
          </a:bodyPr>
          <a:lstStyle/>
          <a:p>
            <a:r>
              <a:rPr lang="en-US" dirty="0"/>
              <a:t>1</a:t>
            </a:r>
          </a:p>
        </p:txBody>
      </p:sp>
      <p:sp>
        <p:nvSpPr>
          <p:cNvPr id="19" name="TextBox 18">
            <a:extLst>
              <a:ext uri="{FF2B5EF4-FFF2-40B4-BE49-F238E27FC236}">
                <a16:creationId xmlns:a16="http://schemas.microsoft.com/office/drawing/2014/main" id="{68A23124-DB34-3D42-9D01-6E0C3F82F270}"/>
              </a:ext>
            </a:extLst>
          </p:cNvPr>
          <p:cNvSpPr txBox="1"/>
          <p:nvPr/>
        </p:nvSpPr>
        <p:spPr>
          <a:xfrm>
            <a:off x="3892828" y="4106445"/>
            <a:ext cx="437322" cy="369332"/>
          </a:xfrm>
          <a:prstGeom prst="rect">
            <a:avLst/>
          </a:prstGeom>
          <a:noFill/>
        </p:spPr>
        <p:txBody>
          <a:bodyPr wrap="square" rtlCol="0">
            <a:spAutoFit/>
          </a:bodyPr>
          <a:lstStyle/>
          <a:p>
            <a:r>
              <a:rPr lang="en-US" dirty="0"/>
              <a:t>4</a:t>
            </a:r>
          </a:p>
        </p:txBody>
      </p:sp>
      <p:sp>
        <p:nvSpPr>
          <p:cNvPr id="20" name="TextBox 19">
            <a:extLst>
              <a:ext uri="{FF2B5EF4-FFF2-40B4-BE49-F238E27FC236}">
                <a16:creationId xmlns:a16="http://schemas.microsoft.com/office/drawing/2014/main" id="{C71D141E-4198-424C-B8A8-19B71B9CDF92}"/>
              </a:ext>
            </a:extLst>
          </p:cNvPr>
          <p:cNvSpPr txBox="1"/>
          <p:nvPr/>
        </p:nvSpPr>
        <p:spPr>
          <a:xfrm>
            <a:off x="1239078" y="4106445"/>
            <a:ext cx="437322" cy="369332"/>
          </a:xfrm>
          <a:prstGeom prst="rect">
            <a:avLst/>
          </a:prstGeom>
          <a:noFill/>
        </p:spPr>
        <p:txBody>
          <a:bodyPr wrap="square" rtlCol="0">
            <a:spAutoFit/>
          </a:bodyPr>
          <a:lstStyle/>
          <a:p>
            <a:r>
              <a:rPr lang="en-US" dirty="0"/>
              <a:t>3</a:t>
            </a:r>
          </a:p>
        </p:txBody>
      </p:sp>
      <p:sp>
        <p:nvSpPr>
          <p:cNvPr id="21" name="TextBox 20">
            <a:extLst>
              <a:ext uri="{FF2B5EF4-FFF2-40B4-BE49-F238E27FC236}">
                <a16:creationId xmlns:a16="http://schemas.microsoft.com/office/drawing/2014/main" id="{87C0B7BE-CCFD-8840-8FA5-3046C3C49C45}"/>
              </a:ext>
            </a:extLst>
          </p:cNvPr>
          <p:cNvSpPr txBox="1"/>
          <p:nvPr/>
        </p:nvSpPr>
        <p:spPr>
          <a:xfrm>
            <a:off x="5095459" y="4106445"/>
            <a:ext cx="437322" cy="369332"/>
          </a:xfrm>
          <a:prstGeom prst="rect">
            <a:avLst/>
          </a:prstGeom>
          <a:noFill/>
        </p:spPr>
        <p:txBody>
          <a:bodyPr wrap="square" rtlCol="0">
            <a:spAutoFit/>
          </a:bodyPr>
          <a:lstStyle/>
          <a:p>
            <a:r>
              <a:rPr lang="en-US" dirty="0"/>
              <a:t>5</a:t>
            </a:r>
          </a:p>
        </p:txBody>
      </p:sp>
      <p:sp>
        <p:nvSpPr>
          <p:cNvPr id="22" name="TextBox 21">
            <a:extLst>
              <a:ext uri="{FF2B5EF4-FFF2-40B4-BE49-F238E27FC236}">
                <a16:creationId xmlns:a16="http://schemas.microsoft.com/office/drawing/2014/main" id="{E2E9CC4E-7720-1549-86E8-D2FF84168DCA}"/>
              </a:ext>
            </a:extLst>
          </p:cNvPr>
          <p:cNvSpPr txBox="1"/>
          <p:nvPr/>
        </p:nvSpPr>
        <p:spPr>
          <a:xfrm>
            <a:off x="2524538" y="4106445"/>
            <a:ext cx="437322" cy="369332"/>
          </a:xfrm>
          <a:prstGeom prst="rect">
            <a:avLst/>
          </a:prstGeom>
          <a:noFill/>
        </p:spPr>
        <p:txBody>
          <a:bodyPr wrap="square" rtlCol="0">
            <a:spAutoFit/>
          </a:bodyPr>
          <a:lstStyle/>
          <a:p>
            <a:r>
              <a:rPr lang="en-US" dirty="0"/>
              <a:t>5</a:t>
            </a:r>
          </a:p>
        </p:txBody>
      </p:sp>
      <p:sp>
        <p:nvSpPr>
          <p:cNvPr id="23" name="TextBox 22">
            <a:extLst>
              <a:ext uri="{FF2B5EF4-FFF2-40B4-BE49-F238E27FC236}">
                <a16:creationId xmlns:a16="http://schemas.microsoft.com/office/drawing/2014/main" id="{B04969C0-9A3F-3343-A58A-546B51794F21}"/>
              </a:ext>
            </a:extLst>
          </p:cNvPr>
          <p:cNvSpPr txBox="1"/>
          <p:nvPr/>
        </p:nvSpPr>
        <p:spPr>
          <a:xfrm>
            <a:off x="2479814" y="3260035"/>
            <a:ext cx="437322" cy="369332"/>
          </a:xfrm>
          <a:prstGeom prst="rect">
            <a:avLst/>
          </a:prstGeom>
          <a:noFill/>
        </p:spPr>
        <p:txBody>
          <a:bodyPr wrap="square" rtlCol="0">
            <a:spAutoFit/>
          </a:bodyPr>
          <a:lstStyle/>
          <a:p>
            <a:r>
              <a:rPr lang="en-US" dirty="0"/>
              <a:t>3</a:t>
            </a:r>
          </a:p>
        </p:txBody>
      </p:sp>
      <p:sp>
        <p:nvSpPr>
          <p:cNvPr id="24" name="TextBox 23">
            <a:extLst>
              <a:ext uri="{FF2B5EF4-FFF2-40B4-BE49-F238E27FC236}">
                <a16:creationId xmlns:a16="http://schemas.microsoft.com/office/drawing/2014/main" id="{E97DB674-5AFF-0948-827F-B8ED1230947A}"/>
              </a:ext>
            </a:extLst>
          </p:cNvPr>
          <p:cNvSpPr txBox="1"/>
          <p:nvPr/>
        </p:nvSpPr>
        <p:spPr>
          <a:xfrm>
            <a:off x="3892828" y="3285675"/>
            <a:ext cx="437322" cy="369332"/>
          </a:xfrm>
          <a:prstGeom prst="rect">
            <a:avLst/>
          </a:prstGeom>
          <a:noFill/>
        </p:spPr>
        <p:txBody>
          <a:bodyPr wrap="square" rtlCol="0">
            <a:spAutoFit/>
          </a:bodyPr>
          <a:lstStyle/>
          <a:p>
            <a:r>
              <a:rPr lang="en-US" dirty="0"/>
              <a:t>2</a:t>
            </a:r>
          </a:p>
        </p:txBody>
      </p:sp>
      <p:sp>
        <p:nvSpPr>
          <p:cNvPr id="25" name="TextBox 24">
            <a:extLst>
              <a:ext uri="{FF2B5EF4-FFF2-40B4-BE49-F238E27FC236}">
                <a16:creationId xmlns:a16="http://schemas.microsoft.com/office/drawing/2014/main" id="{0B34DDB1-FCD4-E246-9618-AF4295B8992B}"/>
              </a:ext>
            </a:extLst>
          </p:cNvPr>
          <p:cNvSpPr txBox="1"/>
          <p:nvPr/>
        </p:nvSpPr>
        <p:spPr>
          <a:xfrm>
            <a:off x="5115339" y="3279913"/>
            <a:ext cx="437322" cy="369332"/>
          </a:xfrm>
          <a:prstGeom prst="rect">
            <a:avLst/>
          </a:prstGeom>
          <a:noFill/>
        </p:spPr>
        <p:txBody>
          <a:bodyPr wrap="square" rtlCol="0">
            <a:spAutoFit/>
          </a:bodyPr>
          <a:lstStyle/>
          <a:p>
            <a:r>
              <a:rPr lang="en-US" dirty="0"/>
              <a:t>4</a:t>
            </a:r>
          </a:p>
        </p:txBody>
      </p:sp>
      <p:sp>
        <p:nvSpPr>
          <p:cNvPr id="26" name="Right Arrow 25">
            <a:extLst>
              <a:ext uri="{FF2B5EF4-FFF2-40B4-BE49-F238E27FC236}">
                <a16:creationId xmlns:a16="http://schemas.microsoft.com/office/drawing/2014/main" id="{3BCFAC31-4B2A-3841-9229-6E57DF02FBFC}"/>
              </a:ext>
            </a:extLst>
          </p:cNvPr>
          <p:cNvSpPr/>
          <p:nvPr/>
        </p:nvSpPr>
        <p:spPr>
          <a:xfrm>
            <a:off x="3125029" y="4151582"/>
            <a:ext cx="649357" cy="28146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8" name="Straight Connector 27">
            <a:extLst>
              <a:ext uri="{FF2B5EF4-FFF2-40B4-BE49-F238E27FC236}">
                <a16:creationId xmlns:a16="http://schemas.microsoft.com/office/drawing/2014/main" id="{2209401C-F66E-914D-88CF-FB94E4ED95F3}"/>
              </a:ext>
            </a:extLst>
          </p:cNvPr>
          <p:cNvCxnSpPr/>
          <p:nvPr/>
        </p:nvCxnSpPr>
        <p:spPr>
          <a:xfrm>
            <a:off x="6604549" y="3695626"/>
            <a:ext cx="1285461" cy="0"/>
          </a:xfrm>
          <a:prstGeom prst="line">
            <a:avLst/>
          </a:prstGeom>
          <a:ln w="19050"/>
        </p:spPr>
        <p:style>
          <a:lnRef idx="1">
            <a:schemeClr val="accent1"/>
          </a:lnRef>
          <a:fillRef idx="0">
            <a:schemeClr val="accent1"/>
          </a:fillRef>
          <a:effectRef idx="0">
            <a:schemeClr val="accent1"/>
          </a:effectRef>
          <a:fontRef idx="minor">
            <a:schemeClr val="tx1"/>
          </a:fontRef>
        </p:style>
      </p:cxnSp>
      <p:sp>
        <p:nvSpPr>
          <p:cNvPr id="29" name="TextBox 28">
            <a:extLst>
              <a:ext uri="{FF2B5EF4-FFF2-40B4-BE49-F238E27FC236}">
                <a16:creationId xmlns:a16="http://schemas.microsoft.com/office/drawing/2014/main" id="{DA0998A2-5BFD-774D-BD62-316403748AB5}"/>
              </a:ext>
            </a:extLst>
          </p:cNvPr>
          <p:cNvSpPr txBox="1"/>
          <p:nvPr/>
        </p:nvSpPr>
        <p:spPr>
          <a:xfrm>
            <a:off x="6425647" y="3256575"/>
            <a:ext cx="437322" cy="369332"/>
          </a:xfrm>
          <a:prstGeom prst="rect">
            <a:avLst/>
          </a:prstGeom>
          <a:noFill/>
        </p:spPr>
        <p:txBody>
          <a:bodyPr wrap="square" rtlCol="0">
            <a:spAutoFit/>
          </a:bodyPr>
          <a:lstStyle/>
          <a:p>
            <a:r>
              <a:rPr lang="en-US" dirty="0"/>
              <a:t>1</a:t>
            </a:r>
          </a:p>
        </p:txBody>
      </p:sp>
      <p:sp>
        <p:nvSpPr>
          <p:cNvPr id="30" name="TextBox 29">
            <a:extLst>
              <a:ext uri="{FF2B5EF4-FFF2-40B4-BE49-F238E27FC236}">
                <a16:creationId xmlns:a16="http://schemas.microsoft.com/office/drawing/2014/main" id="{B2399EB6-CB61-BC4C-965F-4EA99FBE3E38}"/>
              </a:ext>
            </a:extLst>
          </p:cNvPr>
          <p:cNvSpPr txBox="1"/>
          <p:nvPr/>
        </p:nvSpPr>
        <p:spPr>
          <a:xfrm>
            <a:off x="7686261" y="3258305"/>
            <a:ext cx="437322" cy="369332"/>
          </a:xfrm>
          <a:prstGeom prst="rect">
            <a:avLst/>
          </a:prstGeom>
          <a:noFill/>
        </p:spPr>
        <p:txBody>
          <a:bodyPr wrap="square" rtlCol="0">
            <a:spAutoFit/>
          </a:bodyPr>
          <a:lstStyle/>
          <a:p>
            <a:r>
              <a:rPr lang="en-US" dirty="0"/>
              <a:t>3</a:t>
            </a:r>
          </a:p>
        </p:txBody>
      </p:sp>
      <p:cxnSp>
        <p:nvCxnSpPr>
          <p:cNvPr id="31" name="Straight Connector 30">
            <a:extLst>
              <a:ext uri="{FF2B5EF4-FFF2-40B4-BE49-F238E27FC236}">
                <a16:creationId xmlns:a16="http://schemas.microsoft.com/office/drawing/2014/main" id="{1E527FD0-3E39-0F4A-824A-4C559F6B9FC6}"/>
              </a:ext>
            </a:extLst>
          </p:cNvPr>
          <p:cNvCxnSpPr/>
          <p:nvPr/>
        </p:nvCxnSpPr>
        <p:spPr>
          <a:xfrm>
            <a:off x="9170499" y="3667594"/>
            <a:ext cx="1285461" cy="0"/>
          </a:xfrm>
          <a:prstGeom prst="line">
            <a:avLst/>
          </a:prstGeom>
          <a:ln w="19050"/>
        </p:spPr>
        <p:style>
          <a:lnRef idx="1">
            <a:schemeClr val="accent1"/>
          </a:lnRef>
          <a:fillRef idx="0">
            <a:schemeClr val="accent1"/>
          </a:fillRef>
          <a:effectRef idx="0">
            <a:schemeClr val="accent1"/>
          </a:effectRef>
          <a:fontRef idx="minor">
            <a:schemeClr val="tx1"/>
          </a:fontRef>
        </p:style>
      </p:cxnSp>
      <p:sp>
        <p:nvSpPr>
          <p:cNvPr id="32" name="TextBox 31">
            <a:extLst>
              <a:ext uri="{FF2B5EF4-FFF2-40B4-BE49-F238E27FC236}">
                <a16:creationId xmlns:a16="http://schemas.microsoft.com/office/drawing/2014/main" id="{8032903E-46E9-6E42-91F2-34876623C3D1}"/>
              </a:ext>
            </a:extLst>
          </p:cNvPr>
          <p:cNvSpPr txBox="1"/>
          <p:nvPr/>
        </p:nvSpPr>
        <p:spPr>
          <a:xfrm>
            <a:off x="9061172" y="3264930"/>
            <a:ext cx="437322" cy="369332"/>
          </a:xfrm>
          <a:prstGeom prst="rect">
            <a:avLst/>
          </a:prstGeom>
          <a:noFill/>
        </p:spPr>
        <p:txBody>
          <a:bodyPr wrap="square" rtlCol="0">
            <a:spAutoFit/>
          </a:bodyPr>
          <a:lstStyle/>
          <a:p>
            <a:r>
              <a:rPr lang="en-US" dirty="0"/>
              <a:t>2</a:t>
            </a:r>
          </a:p>
        </p:txBody>
      </p:sp>
      <p:sp>
        <p:nvSpPr>
          <p:cNvPr id="33" name="TextBox 32">
            <a:extLst>
              <a:ext uri="{FF2B5EF4-FFF2-40B4-BE49-F238E27FC236}">
                <a16:creationId xmlns:a16="http://schemas.microsoft.com/office/drawing/2014/main" id="{37B9F91D-22C1-A74B-8642-4789EDAD8439}"/>
              </a:ext>
            </a:extLst>
          </p:cNvPr>
          <p:cNvSpPr txBox="1"/>
          <p:nvPr/>
        </p:nvSpPr>
        <p:spPr>
          <a:xfrm>
            <a:off x="10283683" y="3259168"/>
            <a:ext cx="437322" cy="369332"/>
          </a:xfrm>
          <a:prstGeom prst="rect">
            <a:avLst/>
          </a:prstGeom>
          <a:noFill/>
        </p:spPr>
        <p:txBody>
          <a:bodyPr wrap="square" rtlCol="0">
            <a:spAutoFit/>
          </a:bodyPr>
          <a:lstStyle/>
          <a:p>
            <a:r>
              <a:rPr lang="en-US" dirty="0"/>
              <a:t>4</a:t>
            </a:r>
          </a:p>
        </p:txBody>
      </p:sp>
      <p:sp>
        <p:nvSpPr>
          <p:cNvPr id="9" name="Rectangle 1">
            <a:extLst>
              <a:ext uri="{FF2B5EF4-FFF2-40B4-BE49-F238E27FC236}">
                <a16:creationId xmlns:a16="http://schemas.microsoft.com/office/drawing/2014/main" id="{2C81960D-F486-7447-8921-44868242EFA2}"/>
              </a:ext>
            </a:extLst>
          </p:cNvPr>
          <p:cNvSpPr>
            <a:spLocks noChangeArrowheads="1"/>
          </p:cNvSpPr>
          <p:nvPr/>
        </p:nvSpPr>
        <p:spPr bwMode="auto">
          <a:xfrm>
            <a:off x="4994275" y="3986213"/>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pic>
        <p:nvPicPr>
          <p:cNvPr id="34" name="Picture 33" descr="Text&#10;&#10;Description automatically generated">
            <a:extLst>
              <a:ext uri="{FF2B5EF4-FFF2-40B4-BE49-F238E27FC236}">
                <a16:creationId xmlns:a16="http://schemas.microsoft.com/office/drawing/2014/main" id="{57C6A5C4-EA43-C046-9200-E0E458C9DC54}"/>
              </a:ext>
            </a:extLst>
          </p:cNvPr>
          <p:cNvPicPr>
            <a:picLocks noChangeAspect="1"/>
          </p:cNvPicPr>
          <p:nvPr/>
        </p:nvPicPr>
        <p:blipFill>
          <a:blip r:embed="rId3"/>
          <a:stretch>
            <a:fillRect/>
          </a:stretch>
        </p:blipFill>
        <p:spPr>
          <a:xfrm>
            <a:off x="8030817" y="5998278"/>
            <a:ext cx="1587500" cy="825500"/>
          </a:xfrm>
          <a:prstGeom prst="rect">
            <a:avLst/>
          </a:prstGeom>
        </p:spPr>
      </p:pic>
      <p:sp>
        <p:nvSpPr>
          <p:cNvPr id="35" name="TextBox 34">
            <a:extLst>
              <a:ext uri="{FF2B5EF4-FFF2-40B4-BE49-F238E27FC236}">
                <a16:creationId xmlns:a16="http://schemas.microsoft.com/office/drawing/2014/main" id="{3D006CE9-25A9-6C4D-998B-49A3361D7EA0}"/>
              </a:ext>
            </a:extLst>
          </p:cNvPr>
          <p:cNvSpPr txBox="1"/>
          <p:nvPr/>
        </p:nvSpPr>
        <p:spPr>
          <a:xfrm>
            <a:off x="9362661" y="6149418"/>
            <a:ext cx="2663688" cy="523220"/>
          </a:xfrm>
          <a:prstGeom prst="rect">
            <a:avLst/>
          </a:prstGeom>
          <a:noFill/>
        </p:spPr>
        <p:txBody>
          <a:bodyPr wrap="square" rtlCol="0">
            <a:spAutoFit/>
          </a:bodyPr>
          <a:lstStyle/>
          <a:p>
            <a:pPr fontAlgn="t"/>
            <a:r>
              <a:rPr lang="en-US" sz="1400" dirty="0">
                <a:solidFill>
                  <a:srgbClr val="000000"/>
                </a:solidFill>
                <a:latin typeface="Arial" panose="020B0604020202020204" pitchFamily="34" charset="0"/>
              </a:rPr>
              <a:t>Build Start &lt;= Probe Start and Build End &gt;= Probe End</a:t>
            </a:r>
            <a:endParaRPr lang="en-US" sz="1400" dirty="0"/>
          </a:p>
        </p:txBody>
      </p:sp>
      <p:sp>
        <p:nvSpPr>
          <p:cNvPr id="36" name="TextBox 35">
            <a:extLst>
              <a:ext uri="{FF2B5EF4-FFF2-40B4-BE49-F238E27FC236}">
                <a16:creationId xmlns:a16="http://schemas.microsoft.com/office/drawing/2014/main" id="{6BB65B4D-71D1-F848-AB65-18864A334891}"/>
              </a:ext>
            </a:extLst>
          </p:cNvPr>
          <p:cNvSpPr txBox="1"/>
          <p:nvPr/>
        </p:nvSpPr>
        <p:spPr>
          <a:xfrm>
            <a:off x="1398102" y="4969565"/>
            <a:ext cx="1777448" cy="371061"/>
          </a:xfrm>
          <a:prstGeom prst="rect">
            <a:avLst/>
          </a:prstGeom>
          <a:noFill/>
        </p:spPr>
        <p:txBody>
          <a:bodyPr wrap="square" rtlCol="0">
            <a:spAutoFit/>
          </a:bodyPr>
          <a:lstStyle/>
          <a:p>
            <a:r>
              <a:rPr lang="en-US" dirty="0"/>
              <a:t>Results</a:t>
            </a:r>
          </a:p>
        </p:txBody>
      </p:sp>
      <p:cxnSp>
        <p:nvCxnSpPr>
          <p:cNvPr id="37" name="Straight Connector 36">
            <a:extLst>
              <a:ext uri="{FF2B5EF4-FFF2-40B4-BE49-F238E27FC236}">
                <a16:creationId xmlns:a16="http://schemas.microsoft.com/office/drawing/2014/main" id="{07FBCCAD-3F16-0542-AF84-895A69644F16}"/>
              </a:ext>
            </a:extLst>
          </p:cNvPr>
          <p:cNvCxnSpPr/>
          <p:nvPr/>
        </p:nvCxnSpPr>
        <p:spPr>
          <a:xfrm>
            <a:off x="1417980" y="5779677"/>
            <a:ext cx="1285461" cy="0"/>
          </a:xfrm>
          <a:prstGeom prst="line">
            <a:avLst/>
          </a:prstGeom>
          <a:ln w="19050"/>
        </p:spPr>
        <p:style>
          <a:lnRef idx="1">
            <a:schemeClr val="accent1"/>
          </a:lnRef>
          <a:fillRef idx="0">
            <a:schemeClr val="accent1"/>
          </a:fillRef>
          <a:effectRef idx="0">
            <a:schemeClr val="accent1"/>
          </a:effectRef>
          <a:fontRef idx="minor">
            <a:schemeClr val="tx1"/>
          </a:fontRef>
        </p:style>
      </p:cxnSp>
      <p:sp>
        <p:nvSpPr>
          <p:cNvPr id="38" name="TextBox 37">
            <a:extLst>
              <a:ext uri="{FF2B5EF4-FFF2-40B4-BE49-F238E27FC236}">
                <a16:creationId xmlns:a16="http://schemas.microsoft.com/office/drawing/2014/main" id="{E3C98032-BD3A-0F44-8316-8B004E78FC7E}"/>
              </a:ext>
            </a:extLst>
          </p:cNvPr>
          <p:cNvSpPr txBox="1"/>
          <p:nvPr/>
        </p:nvSpPr>
        <p:spPr>
          <a:xfrm>
            <a:off x="1239078" y="5340626"/>
            <a:ext cx="437322" cy="369332"/>
          </a:xfrm>
          <a:prstGeom prst="rect">
            <a:avLst/>
          </a:prstGeom>
          <a:noFill/>
        </p:spPr>
        <p:txBody>
          <a:bodyPr wrap="square" rtlCol="0">
            <a:spAutoFit/>
          </a:bodyPr>
          <a:lstStyle/>
          <a:p>
            <a:r>
              <a:rPr lang="en-US" dirty="0"/>
              <a:t>1</a:t>
            </a:r>
          </a:p>
        </p:txBody>
      </p:sp>
      <p:sp>
        <p:nvSpPr>
          <p:cNvPr id="39" name="TextBox 38">
            <a:extLst>
              <a:ext uri="{FF2B5EF4-FFF2-40B4-BE49-F238E27FC236}">
                <a16:creationId xmlns:a16="http://schemas.microsoft.com/office/drawing/2014/main" id="{4A8E16AB-E2CF-184F-BC85-A29F720BFF81}"/>
              </a:ext>
            </a:extLst>
          </p:cNvPr>
          <p:cNvSpPr txBox="1"/>
          <p:nvPr/>
        </p:nvSpPr>
        <p:spPr>
          <a:xfrm>
            <a:off x="2499692" y="5342356"/>
            <a:ext cx="437322" cy="369332"/>
          </a:xfrm>
          <a:prstGeom prst="rect">
            <a:avLst/>
          </a:prstGeom>
          <a:noFill/>
        </p:spPr>
        <p:txBody>
          <a:bodyPr wrap="square" rtlCol="0">
            <a:spAutoFit/>
          </a:bodyPr>
          <a:lstStyle/>
          <a:p>
            <a:r>
              <a:rPr lang="en-US" dirty="0"/>
              <a:t>3</a:t>
            </a:r>
          </a:p>
        </p:txBody>
      </p:sp>
      <p:cxnSp>
        <p:nvCxnSpPr>
          <p:cNvPr id="40" name="Straight Connector 39">
            <a:extLst>
              <a:ext uri="{FF2B5EF4-FFF2-40B4-BE49-F238E27FC236}">
                <a16:creationId xmlns:a16="http://schemas.microsoft.com/office/drawing/2014/main" id="{2C461449-8546-1A45-9E09-0929EB3663AF}"/>
              </a:ext>
            </a:extLst>
          </p:cNvPr>
          <p:cNvCxnSpPr/>
          <p:nvPr/>
        </p:nvCxnSpPr>
        <p:spPr>
          <a:xfrm>
            <a:off x="3044689" y="5760851"/>
            <a:ext cx="1285461" cy="0"/>
          </a:xfrm>
          <a:prstGeom prst="line">
            <a:avLst/>
          </a:prstGeom>
          <a:ln w="19050"/>
        </p:spPr>
        <p:style>
          <a:lnRef idx="1">
            <a:schemeClr val="accent1"/>
          </a:lnRef>
          <a:fillRef idx="0">
            <a:schemeClr val="accent1"/>
          </a:fillRef>
          <a:effectRef idx="0">
            <a:schemeClr val="accent1"/>
          </a:effectRef>
          <a:fontRef idx="minor">
            <a:schemeClr val="tx1"/>
          </a:fontRef>
        </p:style>
      </p:cxnSp>
      <p:sp>
        <p:nvSpPr>
          <p:cNvPr id="41" name="TextBox 40">
            <a:extLst>
              <a:ext uri="{FF2B5EF4-FFF2-40B4-BE49-F238E27FC236}">
                <a16:creationId xmlns:a16="http://schemas.microsoft.com/office/drawing/2014/main" id="{E20D38D4-906B-6C4C-A5D1-66EFECB81B36}"/>
              </a:ext>
            </a:extLst>
          </p:cNvPr>
          <p:cNvSpPr txBox="1"/>
          <p:nvPr/>
        </p:nvSpPr>
        <p:spPr>
          <a:xfrm>
            <a:off x="2906368" y="5340626"/>
            <a:ext cx="437322" cy="369332"/>
          </a:xfrm>
          <a:prstGeom prst="rect">
            <a:avLst/>
          </a:prstGeom>
          <a:noFill/>
        </p:spPr>
        <p:txBody>
          <a:bodyPr wrap="square" rtlCol="0">
            <a:spAutoFit/>
          </a:bodyPr>
          <a:lstStyle/>
          <a:p>
            <a:r>
              <a:rPr lang="en-US" dirty="0"/>
              <a:t>2</a:t>
            </a:r>
          </a:p>
        </p:txBody>
      </p:sp>
      <p:sp>
        <p:nvSpPr>
          <p:cNvPr id="42" name="TextBox 41">
            <a:extLst>
              <a:ext uri="{FF2B5EF4-FFF2-40B4-BE49-F238E27FC236}">
                <a16:creationId xmlns:a16="http://schemas.microsoft.com/office/drawing/2014/main" id="{880C3E4F-0812-B44A-B15F-5BC30F9ABEF3}"/>
              </a:ext>
            </a:extLst>
          </p:cNvPr>
          <p:cNvSpPr txBox="1"/>
          <p:nvPr/>
        </p:nvSpPr>
        <p:spPr>
          <a:xfrm>
            <a:off x="4111489" y="5335052"/>
            <a:ext cx="437322" cy="369332"/>
          </a:xfrm>
          <a:prstGeom prst="rect">
            <a:avLst/>
          </a:prstGeom>
          <a:noFill/>
        </p:spPr>
        <p:txBody>
          <a:bodyPr wrap="square" rtlCol="0">
            <a:spAutoFit/>
          </a:bodyPr>
          <a:lstStyle/>
          <a:p>
            <a:r>
              <a:rPr lang="en-US" dirty="0"/>
              <a:t>4</a:t>
            </a:r>
          </a:p>
        </p:txBody>
      </p:sp>
      <p:cxnSp>
        <p:nvCxnSpPr>
          <p:cNvPr id="46" name="Straight Connector 45">
            <a:extLst>
              <a:ext uri="{FF2B5EF4-FFF2-40B4-BE49-F238E27FC236}">
                <a16:creationId xmlns:a16="http://schemas.microsoft.com/office/drawing/2014/main" id="{99B66BE6-77AB-8840-B04F-20E9C3819A4F}"/>
              </a:ext>
            </a:extLst>
          </p:cNvPr>
          <p:cNvCxnSpPr>
            <a:cxnSpLocks/>
          </p:cNvCxnSpPr>
          <p:nvPr/>
        </p:nvCxnSpPr>
        <p:spPr>
          <a:xfrm>
            <a:off x="6641755" y="4518991"/>
            <a:ext cx="1285461" cy="0"/>
          </a:xfrm>
          <a:prstGeom prst="line">
            <a:avLst/>
          </a:prstGeom>
          <a:ln w="25400"/>
        </p:spPr>
        <p:style>
          <a:lnRef idx="1">
            <a:schemeClr val="accent1"/>
          </a:lnRef>
          <a:fillRef idx="0">
            <a:schemeClr val="accent1"/>
          </a:fillRef>
          <a:effectRef idx="0">
            <a:schemeClr val="accent1"/>
          </a:effectRef>
          <a:fontRef idx="minor">
            <a:schemeClr val="tx1"/>
          </a:fontRef>
        </p:style>
      </p:cxnSp>
      <p:sp>
        <p:nvSpPr>
          <p:cNvPr id="47" name="TextBox 46">
            <a:extLst>
              <a:ext uri="{FF2B5EF4-FFF2-40B4-BE49-F238E27FC236}">
                <a16:creationId xmlns:a16="http://schemas.microsoft.com/office/drawing/2014/main" id="{8D85E353-8138-3444-96C2-DA4659FA9F1A}"/>
              </a:ext>
            </a:extLst>
          </p:cNvPr>
          <p:cNvSpPr txBox="1"/>
          <p:nvPr/>
        </p:nvSpPr>
        <p:spPr>
          <a:xfrm>
            <a:off x="6423095" y="4106445"/>
            <a:ext cx="437322" cy="369332"/>
          </a:xfrm>
          <a:prstGeom prst="rect">
            <a:avLst/>
          </a:prstGeom>
          <a:noFill/>
        </p:spPr>
        <p:txBody>
          <a:bodyPr wrap="square" rtlCol="0">
            <a:spAutoFit/>
          </a:bodyPr>
          <a:lstStyle/>
          <a:p>
            <a:r>
              <a:rPr lang="en-US" dirty="0"/>
              <a:t>3</a:t>
            </a:r>
          </a:p>
        </p:txBody>
      </p:sp>
      <p:sp>
        <p:nvSpPr>
          <p:cNvPr id="48" name="TextBox 47">
            <a:extLst>
              <a:ext uri="{FF2B5EF4-FFF2-40B4-BE49-F238E27FC236}">
                <a16:creationId xmlns:a16="http://schemas.microsoft.com/office/drawing/2014/main" id="{B18C7116-863C-114B-9F57-C4292B02493D}"/>
              </a:ext>
            </a:extLst>
          </p:cNvPr>
          <p:cNvSpPr txBox="1"/>
          <p:nvPr/>
        </p:nvSpPr>
        <p:spPr>
          <a:xfrm>
            <a:off x="7708555" y="4106445"/>
            <a:ext cx="437322" cy="369332"/>
          </a:xfrm>
          <a:prstGeom prst="rect">
            <a:avLst/>
          </a:prstGeom>
          <a:noFill/>
        </p:spPr>
        <p:txBody>
          <a:bodyPr wrap="square" rtlCol="0">
            <a:spAutoFit/>
          </a:bodyPr>
          <a:lstStyle/>
          <a:p>
            <a:r>
              <a:rPr lang="en-US" dirty="0"/>
              <a:t>5</a:t>
            </a:r>
          </a:p>
        </p:txBody>
      </p:sp>
      <p:cxnSp>
        <p:nvCxnSpPr>
          <p:cNvPr id="43" name="Straight Connector 42">
            <a:extLst>
              <a:ext uri="{FF2B5EF4-FFF2-40B4-BE49-F238E27FC236}">
                <a16:creationId xmlns:a16="http://schemas.microsoft.com/office/drawing/2014/main" id="{1CCBCA2E-3005-5F4F-A208-7A54C6F7EC9D}"/>
              </a:ext>
            </a:extLst>
          </p:cNvPr>
          <p:cNvCxnSpPr>
            <a:cxnSpLocks/>
          </p:cNvCxnSpPr>
          <p:nvPr/>
        </p:nvCxnSpPr>
        <p:spPr>
          <a:xfrm>
            <a:off x="9170499" y="4486627"/>
            <a:ext cx="1285461" cy="0"/>
          </a:xfrm>
          <a:prstGeom prst="line">
            <a:avLst/>
          </a:prstGeom>
          <a:ln w="25400"/>
        </p:spPr>
        <p:style>
          <a:lnRef idx="1">
            <a:schemeClr val="accent1"/>
          </a:lnRef>
          <a:fillRef idx="0">
            <a:schemeClr val="accent1"/>
          </a:fillRef>
          <a:effectRef idx="0">
            <a:schemeClr val="accent1"/>
          </a:effectRef>
          <a:fontRef idx="minor">
            <a:schemeClr val="tx1"/>
          </a:fontRef>
        </p:style>
      </p:cxnSp>
      <p:sp>
        <p:nvSpPr>
          <p:cNvPr id="44" name="TextBox 43">
            <a:extLst>
              <a:ext uri="{FF2B5EF4-FFF2-40B4-BE49-F238E27FC236}">
                <a16:creationId xmlns:a16="http://schemas.microsoft.com/office/drawing/2014/main" id="{66863073-F2B8-B24B-B654-DBAA4839E3DB}"/>
              </a:ext>
            </a:extLst>
          </p:cNvPr>
          <p:cNvSpPr txBox="1"/>
          <p:nvPr/>
        </p:nvSpPr>
        <p:spPr>
          <a:xfrm>
            <a:off x="9034668" y="4074081"/>
            <a:ext cx="437322" cy="369332"/>
          </a:xfrm>
          <a:prstGeom prst="rect">
            <a:avLst/>
          </a:prstGeom>
          <a:noFill/>
        </p:spPr>
        <p:txBody>
          <a:bodyPr wrap="square" rtlCol="0">
            <a:spAutoFit/>
          </a:bodyPr>
          <a:lstStyle/>
          <a:p>
            <a:r>
              <a:rPr lang="en-US" dirty="0"/>
              <a:t>4</a:t>
            </a:r>
          </a:p>
        </p:txBody>
      </p:sp>
      <p:sp>
        <p:nvSpPr>
          <p:cNvPr id="45" name="TextBox 44">
            <a:extLst>
              <a:ext uri="{FF2B5EF4-FFF2-40B4-BE49-F238E27FC236}">
                <a16:creationId xmlns:a16="http://schemas.microsoft.com/office/drawing/2014/main" id="{76EA196B-F2A3-9349-A70E-B06C581A5F08}"/>
              </a:ext>
            </a:extLst>
          </p:cNvPr>
          <p:cNvSpPr txBox="1"/>
          <p:nvPr/>
        </p:nvSpPr>
        <p:spPr>
          <a:xfrm>
            <a:off x="10237299" y="4074081"/>
            <a:ext cx="437322" cy="369332"/>
          </a:xfrm>
          <a:prstGeom prst="rect">
            <a:avLst/>
          </a:prstGeom>
          <a:noFill/>
        </p:spPr>
        <p:txBody>
          <a:bodyPr wrap="square" rtlCol="0">
            <a:spAutoFit/>
          </a:bodyPr>
          <a:lstStyle/>
          <a:p>
            <a:r>
              <a:rPr lang="en-US" dirty="0"/>
              <a:t>5</a:t>
            </a:r>
          </a:p>
        </p:txBody>
      </p:sp>
      <p:cxnSp>
        <p:nvCxnSpPr>
          <p:cNvPr id="55" name="Straight Connector 54">
            <a:extLst>
              <a:ext uri="{FF2B5EF4-FFF2-40B4-BE49-F238E27FC236}">
                <a16:creationId xmlns:a16="http://schemas.microsoft.com/office/drawing/2014/main" id="{CC7A761A-7421-D14B-A866-9AA0800A363B}"/>
              </a:ext>
            </a:extLst>
          </p:cNvPr>
          <p:cNvCxnSpPr/>
          <p:nvPr/>
        </p:nvCxnSpPr>
        <p:spPr>
          <a:xfrm>
            <a:off x="1417980" y="6394139"/>
            <a:ext cx="1285461" cy="0"/>
          </a:xfrm>
          <a:prstGeom prst="line">
            <a:avLst/>
          </a:prstGeom>
          <a:ln w="19050"/>
        </p:spPr>
        <p:style>
          <a:lnRef idx="1">
            <a:schemeClr val="accent1"/>
          </a:lnRef>
          <a:fillRef idx="0">
            <a:schemeClr val="accent1"/>
          </a:fillRef>
          <a:effectRef idx="0">
            <a:schemeClr val="accent1"/>
          </a:effectRef>
          <a:fontRef idx="minor">
            <a:schemeClr val="tx1"/>
          </a:fontRef>
        </p:style>
      </p:cxnSp>
      <p:sp>
        <p:nvSpPr>
          <p:cNvPr id="56" name="TextBox 55">
            <a:extLst>
              <a:ext uri="{FF2B5EF4-FFF2-40B4-BE49-F238E27FC236}">
                <a16:creationId xmlns:a16="http://schemas.microsoft.com/office/drawing/2014/main" id="{2A7F1658-57B7-EA40-BC33-39D45DF41679}"/>
              </a:ext>
            </a:extLst>
          </p:cNvPr>
          <p:cNvSpPr txBox="1"/>
          <p:nvPr/>
        </p:nvSpPr>
        <p:spPr>
          <a:xfrm>
            <a:off x="1239078" y="5955088"/>
            <a:ext cx="437322" cy="369332"/>
          </a:xfrm>
          <a:prstGeom prst="rect">
            <a:avLst/>
          </a:prstGeom>
          <a:noFill/>
        </p:spPr>
        <p:txBody>
          <a:bodyPr wrap="square" rtlCol="0">
            <a:spAutoFit/>
          </a:bodyPr>
          <a:lstStyle/>
          <a:p>
            <a:r>
              <a:rPr lang="en-US" dirty="0"/>
              <a:t>1</a:t>
            </a:r>
          </a:p>
        </p:txBody>
      </p:sp>
      <p:sp>
        <p:nvSpPr>
          <p:cNvPr id="57" name="TextBox 56">
            <a:extLst>
              <a:ext uri="{FF2B5EF4-FFF2-40B4-BE49-F238E27FC236}">
                <a16:creationId xmlns:a16="http://schemas.microsoft.com/office/drawing/2014/main" id="{82C3171F-A3C7-744B-B501-D98E4875A370}"/>
              </a:ext>
            </a:extLst>
          </p:cNvPr>
          <p:cNvSpPr txBox="1"/>
          <p:nvPr/>
        </p:nvSpPr>
        <p:spPr>
          <a:xfrm>
            <a:off x="2499692" y="5956818"/>
            <a:ext cx="437322" cy="369332"/>
          </a:xfrm>
          <a:prstGeom prst="rect">
            <a:avLst/>
          </a:prstGeom>
          <a:noFill/>
        </p:spPr>
        <p:txBody>
          <a:bodyPr wrap="square" rtlCol="0">
            <a:spAutoFit/>
          </a:bodyPr>
          <a:lstStyle/>
          <a:p>
            <a:r>
              <a:rPr lang="en-US" dirty="0"/>
              <a:t>3</a:t>
            </a:r>
          </a:p>
        </p:txBody>
      </p:sp>
      <p:cxnSp>
        <p:nvCxnSpPr>
          <p:cNvPr id="58" name="Straight Connector 57">
            <a:extLst>
              <a:ext uri="{FF2B5EF4-FFF2-40B4-BE49-F238E27FC236}">
                <a16:creationId xmlns:a16="http://schemas.microsoft.com/office/drawing/2014/main" id="{01BF2BEE-7D7A-BC47-BB16-FFD10B3D4F8A}"/>
              </a:ext>
            </a:extLst>
          </p:cNvPr>
          <p:cNvCxnSpPr>
            <a:cxnSpLocks/>
          </p:cNvCxnSpPr>
          <p:nvPr/>
        </p:nvCxnSpPr>
        <p:spPr>
          <a:xfrm>
            <a:off x="3044689" y="6382455"/>
            <a:ext cx="1285461" cy="0"/>
          </a:xfrm>
          <a:prstGeom prst="line">
            <a:avLst/>
          </a:prstGeom>
          <a:ln w="25400"/>
        </p:spPr>
        <p:style>
          <a:lnRef idx="1">
            <a:schemeClr val="accent1"/>
          </a:lnRef>
          <a:fillRef idx="0">
            <a:schemeClr val="accent1"/>
          </a:fillRef>
          <a:effectRef idx="0">
            <a:schemeClr val="accent1"/>
          </a:effectRef>
          <a:fontRef idx="minor">
            <a:schemeClr val="tx1"/>
          </a:fontRef>
        </p:style>
      </p:cxnSp>
      <p:sp>
        <p:nvSpPr>
          <p:cNvPr id="59" name="TextBox 58">
            <a:extLst>
              <a:ext uri="{FF2B5EF4-FFF2-40B4-BE49-F238E27FC236}">
                <a16:creationId xmlns:a16="http://schemas.microsoft.com/office/drawing/2014/main" id="{E2F3A511-506A-5546-A4CE-ACE130472996}"/>
              </a:ext>
            </a:extLst>
          </p:cNvPr>
          <p:cNvSpPr txBox="1"/>
          <p:nvPr/>
        </p:nvSpPr>
        <p:spPr>
          <a:xfrm>
            <a:off x="2908858" y="5969909"/>
            <a:ext cx="437322" cy="369332"/>
          </a:xfrm>
          <a:prstGeom prst="rect">
            <a:avLst/>
          </a:prstGeom>
          <a:noFill/>
        </p:spPr>
        <p:txBody>
          <a:bodyPr wrap="square" rtlCol="0">
            <a:spAutoFit/>
          </a:bodyPr>
          <a:lstStyle/>
          <a:p>
            <a:r>
              <a:rPr lang="en-US" dirty="0"/>
              <a:t>4</a:t>
            </a:r>
          </a:p>
        </p:txBody>
      </p:sp>
      <p:sp>
        <p:nvSpPr>
          <p:cNvPr id="60" name="TextBox 59">
            <a:extLst>
              <a:ext uri="{FF2B5EF4-FFF2-40B4-BE49-F238E27FC236}">
                <a16:creationId xmlns:a16="http://schemas.microsoft.com/office/drawing/2014/main" id="{F8B53766-E16F-4E4C-AEE7-600EFB53DC3E}"/>
              </a:ext>
            </a:extLst>
          </p:cNvPr>
          <p:cNvSpPr txBox="1"/>
          <p:nvPr/>
        </p:nvSpPr>
        <p:spPr>
          <a:xfrm>
            <a:off x="4111489" y="5969909"/>
            <a:ext cx="437322" cy="369332"/>
          </a:xfrm>
          <a:prstGeom prst="rect">
            <a:avLst/>
          </a:prstGeom>
          <a:noFill/>
        </p:spPr>
        <p:txBody>
          <a:bodyPr wrap="square" rtlCol="0">
            <a:spAutoFit/>
          </a:bodyPr>
          <a:lstStyle/>
          <a:p>
            <a:r>
              <a:rPr lang="en-US" dirty="0"/>
              <a:t>5</a:t>
            </a:r>
          </a:p>
        </p:txBody>
      </p:sp>
      <p:cxnSp>
        <p:nvCxnSpPr>
          <p:cNvPr id="11" name="Straight Connector 10">
            <a:extLst>
              <a:ext uri="{FF2B5EF4-FFF2-40B4-BE49-F238E27FC236}">
                <a16:creationId xmlns:a16="http://schemas.microsoft.com/office/drawing/2014/main" id="{307FD2A7-41D9-FA44-AE6A-50A41249F308}"/>
              </a:ext>
            </a:extLst>
          </p:cNvPr>
          <p:cNvCxnSpPr/>
          <p:nvPr/>
        </p:nvCxnSpPr>
        <p:spPr>
          <a:xfrm>
            <a:off x="4823791" y="4969565"/>
            <a:ext cx="0" cy="1703073"/>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1" name="Straight Connector 60">
            <a:extLst>
              <a:ext uri="{FF2B5EF4-FFF2-40B4-BE49-F238E27FC236}">
                <a16:creationId xmlns:a16="http://schemas.microsoft.com/office/drawing/2014/main" id="{D53E38EC-3553-E241-B62D-88FED5A535CE}"/>
              </a:ext>
            </a:extLst>
          </p:cNvPr>
          <p:cNvCxnSpPr>
            <a:cxnSpLocks/>
          </p:cNvCxnSpPr>
          <p:nvPr/>
        </p:nvCxnSpPr>
        <p:spPr>
          <a:xfrm>
            <a:off x="5453269" y="5745386"/>
            <a:ext cx="1285461" cy="0"/>
          </a:xfrm>
          <a:prstGeom prst="line">
            <a:avLst/>
          </a:prstGeom>
          <a:ln w="25400"/>
        </p:spPr>
        <p:style>
          <a:lnRef idx="1">
            <a:schemeClr val="accent1"/>
          </a:lnRef>
          <a:fillRef idx="0">
            <a:schemeClr val="accent1"/>
          </a:fillRef>
          <a:effectRef idx="0">
            <a:schemeClr val="accent1"/>
          </a:effectRef>
          <a:fontRef idx="minor">
            <a:schemeClr val="tx1"/>
          </a:fontRef>
        </p:style>
      </p:cxnSp>
      <p:sp>
        <p:nvSpPr>
          <p:cNvPr id="62" name="TextBox 61">
            <a:extLst>
              <a:ext uri="{FF2B5EF4-FFF2-40B4-BE49-F238E27FC236}">
                <a16:creationId xmlns:a16="http://schemas.microsoft.com/office/drawing/2014/main" id="{DCF26777-A09C-FF4F-A40C-5652213F36BA}"/>
              </a:ext>
            </a:extLst>
          </p:cNvPr>
          <p:cNvSpPr txBox="1"/>
          <p:nvPr/>
        </p:nvSpPr>
        <p:spPr>
          <a:xfrm>
            <a:off x="5234609" y="5332840"/>
            <a:ext cx="437322" cy="369332"/>
          </a:xfrm>
          <a:prstGeom prst="rect">
            <a:avLst/>
          </a:prstGeom>
          <a:noFill/>
        </p:spPr>
        <p:txBody>
          <a:bodyPr wrap="square" rtlCol="0">
            <a:spAutoFit/>
          </a:bodyPr>
          <a:lstStyle/>
          <a:p>
            <a:r>
              <a:rPr lang="en-US" dirty="0"/>
              <a:t>3</a:t>
            </a:r>
          </a:p>
        </p:txBody>
      </p:sp>
      <p:sp>
        <p:nvSpPr>
          <p:cNvPr id="63" name="TextBox 62">
            <a:extLst>
              <a:ext uri="{FF2B5EF4-FFF2-40B4-BE49-F238E27FC236}">
                <a16:creationId xmlns:a16="http://schemas.microsoft.com/office/drawing/2014/main" id="{9F32ADAA-8928-8544-BDA0-E254D49A59EA}"/>
              </a:ext>
            </a:extLst>
          </p:cNvPr>
          <p:cNvSpPr txBox="1"/>
          <p:nvPr/>
        </p:nvSpPr>
        <p:spPr>
          <a:xfrm>
            <a:off x="6520069" y="5332840"/>
            <a:ext cx="437322" cy="369332"/>
          </a:xfrm>
          <a:prstGeom prst="rect">
            <a:avLst/>
          </a:prstGeom>
          <a:noFill/>
        </p:spPr>
        <p:txBody>
          <a:bodyPr wrap="square" rtlCol="0">
            <a:spAutoFit/>
          </a:bodyPr>
          <a:lstStyle/>
          <a:p>
            <a:r>
              <a:rPr lang="en-US" dirty="0"/>
              <a:t>5</a:t>
            </a:r>
          </a:p>
        </p:txBody>
      </p:sp>
      <p:cxnSp>
        <p:nvCxnSpPr>
          <p:cNvPr id="64" name="Straight Connector 63">
            <a:extLst>
              <a:ext uri="{FF2B5EF4-FFF2-40B4-BE49-F238E27FC236}">
                <a16:creationId xmlns:a16="http://schemas.microsoft.com/office/drawing/2014/main" id="{7F00DB34-16B9-6144-A8CD-D4187FE29CA6}"/>
              </a:ext>
            </a:extLst>
          </p:cNvPr>
          <p:cNvCxnSpPr>
            <a:cxnSpLocks/>
          </p:cNvCxnSpPr>
          <p:nvPr/>
        </p:nvCxnSpPr>
        <p:spPr>
          <a:xfrm>
            <a:off x="7247279" y="5745386"/>
            <a:ext cx="1285461" cy="0"/>
          </a:xfrm>
          <a:prstGeom prst="line">
            <a:avLst/>
          </a:prstGeom>
          <a:ln w="25400"/>
        </p:spPr>
        <p:style>
          <a:lnRef idx="1">
            <a:schemeClr val="accent1"/>
          </a:lnRef>
          <a:fillRef idx="0">
            <a:schemeClr val="accent1"/>
          </a:fillRef>
          <a:effectRef idx="0">
            <a:schemeClr val="accent1"/>
          </a:effectRef>
          <a:fontRef idx="minor">
            <a:schemeClr val="tx1"/>
          </a:fontRef>
        </p:style>
      </p:cxnSp>
      <p:sp>
        <p:nvSpPr>
          <p:cNvPr id="65" name="TextBox 64">
            <a:extLst>
              <a:ext uri="{FF2B5EF4-FFF2-40B4-BE49-F238E27FC236}">
                <a16:creationId xmlns:a16="http://schemas.microsoft.com/office/drawing/2014/main" id="{CF364325-791F-8643-B5BC-6E3CB79C2300}"/>
              </a:ext>
            </a:extLst>
          </p:cNvPr>
          <p:cNvSpPr txBox="1"/>
          <p:nvPr/>
        </p:nvSpPr>
        <p:spPr>
          <a:xfrm>
            <a:off x="7111448" y="5332840"/>
            <a:ext cx="437322" cy="369332"/>
          </a:xfrm>
          <a:prstGeom prst="rect">
            <a:avLst/>
          </a:prstGeom>
          <a:noFill/>
        </p:spPr>
        <p:txBody>
          <a:bodyPr wrap="square" rtlCol="0">
            <a:spAutoFit/>
          </a:bodyPr>
          <a:lstStyle/>
          <a:p>
            <a:r>
              <a:rPr lang="en-US" dirty="0"/>
              <a:t>4</a:t>
            </a:r>
          </a:p>
        </p:txBody>
      </p:sp>
      <p:sp>
        <p:nvSpPr>
          <p:cNvPr id="66" name="TextBox 65">
            <a:extLst>
              <a:ext uri="{FF2B5EF4-FFF2-40B4-BE49-F238E27FC236}">
                <a16:creationId xmlns:a16="http://schemas.microsoft.com/office/drawing/2014/main" id="{9D03D7EB-AA6A-7949-8AB2-8B4351BBF2B9}"/>
              </a:ext>
            </a:extLst>
          </p:cNvPr>
          <p:cNvSpPr txBox="1"/>
          <p:nvPr/>
        </p:nvSpPr>
        <p:spPr>
          <a:xfrm>
            <a:off x="8314079" y="5332840"/>
            <a:ext cx="437322" cy="369332"/>
          </a:xfrm>
          <a:prstGeom prst="rect">
            <a:avLst/>
          </a:prstGeom>
          <a:noFill/>
        </p:spPr>
        <p:txBody>
          <a:bodyPr wrap="square" rtlCol="0">
            <a:spAutoFit/>
          </a:bodyPr>
          <a:lstStyle/>
          <a:p>
            <a:r>
              <a:rPr lang="en-US" dirty="0"/>
              <a:t>5</a:t>
            </a:r>
          </a:p>
        </p:txBody>
      </p:sp>
    </p:spTree>
    <p:extLst>
      <p:ext uri="{BB962C8B-B14F-4D97-AF65-F5344CB8AC3E}">
        <p14:creationId xmlns:p14="http://schemas.microsoft.com/office/powerpoint/2010/main" val="335339002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31D225-73B6-7644-92EE-8A5CEF3F5DB5}"/>
              </a:ext>
            </a:extLst>
          </p:cNvPr>
          <p:cNvSpPr>
            <a:spLocks noGrp="1"/>
          </p:cNvSpPr>
          <p:nvPr>
            <p:ph type="title"/>
          </p:nvPr>
        </p:nvSpPr>
        <p:spPr/>
        <p:txBody>
          <a:bodyPr/>
          <a:lstStyle/>
          <a:p>
            <a:r>
              <a:rPr lang="en-US" dirty="0"/>
              <a:t>Time Sweep's Algorithm</a:t>
            </a:r>
          </a:p>
        </p:txBody>
      </p:sp>
      <p:sp>
        <p:nvSpPr>
          <p:cNvPr id="5" name="TextBox 4">
            <a:extLst>
              <a:ext uri="{FF2B5EF4-FFF2-40B4-BE49-F238E27FC236}">
                <a16:creationId xmlns:a16="http://schemas.microsoft.com/office/drawing/2014/main" id="{F5F71D35-F6BA-604B-93CB-4D5EA58C4463}"/>
              </a:ext>
            </a:extLst>
          </p:cNvPr>
          <p:cNvSpPr txBox="1"/>
          <p:nvPr/>
        </p:nvSpPr>
        <p:spPr>
          <a:xfrm>
            <a:off x="1219200" y="2822713"/>
            <a:ext cx="1762539" cy="369332"/>
          </a:xfrm>
          <a:prstGeom prst="rect">
            <a:avLst/>
          </a:prstGeom>
          <a:noFill/>
        </p:spPr>
        <p:txBody>
          <a:bodyPr wrap="square" rtlCol="0">
            <a:spAutoFit/>
          </a:bodyPr>
          <a:lstStyle/>
          <a:p>
            <a:pPr algn="ctr"/>
            <a:r>
              <a:rPr lang="en-US" dirty="0"/>
              <a:t>Build Stream</a:t>
            </a:r>
          </a:p>
        </p:txBody>
      </p:sp>
      <p:sp>
        <p:nvSpPr>
          <p:cNvPr id="6" name="TextBox 5">
            <a:extLst>
              <a:ext uri="{FF2B5EF4-FFF2-40B4-BE49-F238E27FC236}">
                <a16:creationId xmlns:a16="http://schemas.microsoft.com/office/drawing/2014/main" id="{E356A111-F84B-E94D-B103-D45C84E4177D}"/>
              </a:ext>
            </a:extLst>
          </p:cNvPr>
          <p:cNvSpPr txBox="1"/>
          <p:nvPr/>
        </p:nvSpPr>
        <p:spPr>
          <a:xfrm>
            <a:off x="3790122" y="2822713"/>
            <a:ext cx="1762539" cy="369332"/>
          </a:xfrm>
          <a:prstGeom prst="rect">
            <a:avLst/>
          </a:prstGeom>
          <a:noFill/>
        </p:spPr>
        <p:txBody>
          <a:bodyPr wrap="square" rtlCol="0">
            <a:spAutoFit/>
          </a:bodyPr>
          <a:lstStyle/>
          <a:p>
            <a:pPr algn="ctr"/>
            <a:r>
              <a:rPr lang="en-US" dirty="0"/>
              <a:t>Probe Stream</a:t>
            </a:r>
          </a:p>
        </p:txBody>
      </p:sp>
      <p:sp>
        <p:nvSpPr>
          <p:cNvPr id="7" name="TextBox 6">
            <a:extLst>
              <a:ext uri="{FF2B5EF4-FFF2-40B4-BE49-F238E27FC236}">
                <a16:creationId xmlns:a16="http://schemas.microsoft.com/office/drawing/2014/main" id="{728363A1-B411-D94D-B435-F24F300899F2}"/>
              </a:ext>
            </a:extLst>
          </p:cNvPr>
          <p:cNvSpPr txBox="1"/>
          <p:nvPr/>
        </p:nvSpPr>
        <p:spPr>
          <a:xfrm>
            <a:off x="6361044" y="2822713"/>
            <a:ext cx="1762539" cy="369332"/>
          </a:xfrm>
          <a:prstGeom prst="rect">
            <a:avLst/>
          </a:prstGeom>
          <a:noFill/>
        </p:spPr>
        <p:txBody>
          <a:bodyPr wrap="square" rtlCol="0">
            <a:spAutoFit/>
          </a:bodyPr>
          <a:lstStyle/>
          <a:p>
            <a:pPr algn="ctr"/>
            <a:r>
              <a:rPr lang="en-US" dirty="0"/>
              <a:t>Build Memory</a:t>
            </a:r>
          </a:p>
        </p:txBody>
      </p:sp>
      <p:sp>
        <p:nvSpPr>
          <p:cNvPr id="8" name="TextBox 7">
            <a:extLst>
              <a:ext uri="{FF2B5EF4-FFF2-40B4-BE49-F238E27FC236}">
                <a16:creationId xmlns:a16="http://schemas.microsoft.com/office/drawing/2014/main" id="{10E19187-3A4A-924C-BA7C-20AFC0148823}"/>
              </a:ext>
            </a:extLst>
          </p:cNvPr>
          <p:cNvSpPr txBox="1"/>
          <p:nvPr/>
        </p:nvSpPr>
        <p:spPr>
          <a:xfrm>
            <a:off x="8931966" y="2822713"/>
            <a:ext cx="1762539" cy="369332"/>
          </a:xfrm>
          <a:prstGeom prst="rect">
            <a:avLst/>
          </a:prstGeom>
          <a:noFill/>
        </p:spPr>
        <p:txBody>
          <a:bodyPr wrap="square" rtlCol="0">
            <a:spAutoFit/>
          </a:bodyPr>
          <a:lstStyle/>
          <a:p>
            <a:pPr algn="ctr"/>
            <a:r>
              <a:rPr lang="en-US" dirty="0"/>
              <a:t>Probe Memory</a:t>
            </a:r>
          </a:p>
        </p:txBody>
      </p:sp>
      <p:cxnSp>
        <p:nvCxnSpPr>
          <p:cNvPr id="10" name="Straight Connector 9">
            <a:extLst>
              <a:ext uri="{FF2B5EF4-FFF2-40B4-BE49-F238E27FC236}">
                <a16:creationId xmlns:a16="http://schemas.microsoft.com/office/drawing/2014/main" id="{21DAE5A9-4564-5249-A7F3-B4721078D195}"/>
              </a:ext>
            </a:extLst>
          </p:cNvPr>
          <p:cNvCxnSpPr/>
          <p:nvPr/>
        </p:nvCxnSpPr>
        <p:spPr>
          <a:xfrm>
            <a:off x="1398102" y="3697356"/>
            <a:ext cx="1285461" cy="0"/>
          </a:xfrm>
          <a:prstGeom prst="line">
            <a:avLst/>
          </a:prstGeom>
          <a:ln w="19050"/>
        </p:spPr>
        <p:style>
          <a:lnRef idx="1">
            <a:schemeClr val="accent1"/>
          </a:lnRef>
          <a:fillRef idx="0">
            <a:schemeClr val="accent1"/>
          </a:fillRef>
          <a:effectRef idx="0">
            <a:schemeClr val="accent1"/>
          </a:effectRef>
          <a:fontRef idx="minor">
            <a:schemeClr val="tx1"/>
          </a:fontRef>
        </p:style>
      </p:cxnSp>
      <p:cxnSp>
        <p:nvCxnSpPr>
          <p:cNvPr id="12" name="Straight Connector 11">
            <a:extLst>
              <a:ext uri="{FF2B5EF4-FFF2-40B4-BE49-F238E27FC236}">
                <a16:creationId xmlns:a16="http://schemas.microsoft.com/office/drawing/2014/main" id="{BC627B49-C181-6046-8B0E-F028B3C2A9CC}"/>
              </a:ext>
            </a:extLst>
          </p:cNvPr>
          <p:cNvCxnSpPr>
            <a:cxnSpLocks/>
          </p:cNvCxnSpPr>
          <p:nvPr/>
        </p:nvCxnSpPr>
        <p:spPr>
          <a:xfrm>
            <a:off x="1457738" y="4518991"/>
            <a:ext cx="1285461" cy="0"/>
          </a:xfrm>
          <a:prstGeom prst="line">
            <a:avLst/>
          </a:prstGeom>
          <a:ln w="25400"/>
        </p:spPr>
        <p:style>
          <a:lnRef idx="1">
            <a:schemeClr val="accent1"/>
          </a:lnRef>
          <a:fillRef idx="0">
            <a:schemeClr val="accent1"/>
          </a:fillRef>
          <a:effectRef idx="0">
            <a:schemeClr val="accent1"/>
          </a:effectRef>
          <a:fontRef idx="minor">
            <a:schemeClr val="tx1"/>
          </a:fontRef>
        </p:style>
      </p:cxnSp>
      <p:cxnSp>
        <p:nvCxnSpPr>
          <p:cNvPr id="14" name="Straight Connector 13">
            <a:extLst>
              <a:ext uri="{FF2B5EF4-FFF2-40B4-BE49-F238E27FC236}">
                <a16:creationId xmlns:a16="http://schemas.microsoft.com/office/drawing/2014/main" id="{73EA302A-902A-A64C-93D4-CFF96E34C24D}"/>
              </a:ext>
            </a:extLst>
          </p:cNvPr>
          <p:cNvCxnSpPr/>
          <p:nvPr/>
        </p:nvCxnSpPr>
        <p:spPr>
          <a:xfrm>
            <a:off x="4028659" y="3664226"/>
            <a:ext cx="1285461" cy="0"/>
          </a:xfrm>
          <a:prstGeom prst="line">
            <a:avLst/>
          </a:prstGeom>
          <a:ln w="19050"/>
        </p:spPr>
        <p:style>
          <a:lnRef idx="1">
            <a:schemeClr val="accent1"/>
          </a:lnRef>
          <a:fillRef idx="0">
            <a:schemeClr val="accent1"/>
          </a:fillRef>
          <a:effectRef idx="0">
            <a:schemeClr val="accent1"/>
          </a:effectRef>
          <a:fontRef idx="minor">
            <a:schemeClr val="tx1"/>
          </a:fontRef>
        </p:style>
      </p:cxnSp>
      <p:cxnSp>
        <p:nvCxnSpPr>
          <p:cNvPr id="15" name="Straight Connector 14">
            <a:extLst>
              <a:ext uri="{FF2B5EF4-FFF2-40B4-BE49-F238E27FC236}">
                <a16:creationId xmlns:a16="http://schemas.microsoft.com/office/drawing/2014/main" id="{49A914BD-F50C-8A44-AE76-B3E4867E3351}"/>
              </a:ext>
            </a:extLst>
          </p:cNvPr>
          <p:cNvCxnSpPr>
            <a:cxnSpLocks/>
          </p:cNvCxnSpPr>
          <p:nvPr/>
        </p:nvCxnSpPr>
        <p:spPr>
          <a:xfrm>
            <a:off x="4028659" y="4518991"/>
            <a:ext cx="1285461" cy="0"/>
          </a:xfrm>
          <a:prstGeom prst="line">
            <a:avLst/>
          </a:prstGeom>
          <a:ln w="25400"/>
        </p:spPr>
        <p:style>
          <a:lnRef idx="1">
            <a:schemeClr val="accent1"/>
          </a:lnRef>
          <a:fillRef idx="0">
            <a:schemeClr val="accent1"/>
          </a:fillRef>
          <a:effectRef idx="0">
            <a:schemeClr val="accent1"/>
          </a:effectRef>
          <a:fontRef idx="minor">
            <a:schemeClr val="tx1"/>
          </a:fontRef>
        </p:style>
      </p:cxnSp>
      <p:sp>
        <p:nvSpPr>
          <p:cNvPr id="16" name="TextBox 15">
            <a:extLst>
              <a:ext uri="{FF2B5EF4-FFF2-40B4-BE49-F238E27FC236}">
                <a16:creationId xmlns:a16="http://schemas.microsoft.com/office/drawing/2014/main" id="{83A0D8D0-203D-EE46-9407-7C18AF13F973}"/>
              </a:ext>
            </a:extLst>
          </p:cNvPr>
          <p:cNvSpPr txBox="1"/>
          <p:nvPr/>
        </p:nvSpPr>
        <p:spPr>
          <a:xfrm>
            <a:off x="1219200" y="3258305"/>
            <a:ext cx="437322" cy="369332"/>
          </a:xfrm>
          <a:prstGeom prst="rect">
            <a:avLst/>
          </a:prstGeom>
          <a:noFill/>
        </p:spPr>
        <p:txBody>
          <a:bodyPr wrap="square" rtlCol="0">
            <a:spAutoFit/>
          </a:bodyPr>
          <a:lstStyle/>
          <a:p>
            <a:r>
              <a:rPr lang="en-US" dirty="0"/>
              <a:t>1</a:t>
            </a:r>
          </a:p>
        </p:txBody>
      </p:sp>
      <p:sp>
        <p:nvSpPr>
          <p:cNvPr id="19" name="TextBox 18">
            <a:extLst>
              <a:ext uri="{FF2B5EF4-FFF2-40B4-BE49-F238E27FC236}">
                <a16:creationId xmlns:a16="http://schemas.microsoft.com/office/drawing/2014/main" id="{68A23124-DB34-3D42-9D01-6E0C3F82F270}"/>
              </a:ext>
            </a:extLst>
          </p:cNvPr>
          <p:cNvSpPr txBox="1"/>
          <p:nvPr/>
        </p:nvSpPr>
        <p:spPr>
          <a:xfrm>
            <a:off x="3892828" y="4106445"/>
            <a:ext cx="437322" cy="369332"/>
          </a:xfrm>
          <a:prstGeom prst="rect">
            <a:avLst/>
          </a:prstGeom>
          <a:noFill/>
        </p:spPr>
        <p:txBody>
          <a:bodyPr wrap="square" rtlCol="0">
            <a:spAutoFit/>
          </a:bodyPr>
          <a:lstStyle/>
          <a:p>
            <a:r>
              <a:rPr lang="en-US" dirty="0"/>
              <a:t>4</a:t>
            </a:r>
          </a:p>
        </p:txBody>
      </p:sp>
      <p:sp>
        <p:nvSpPr>
          <p:cNvPr id="20" name="TextBox 19">
            <a:extLst>
              <a:ext uri="{FF2B5EF4-FFF2-40B4-BE49-F238E27FC236}">
                <a16:creationId xmlns:a16="http://schemas.microsoft.com/office/drawing/2014/main" id="{C71D141E-4198-424C-B8A8-19B71B9CDF92}"/>
              </a:ext>
            </a:extLst>
          </p:cNvPr>
          <p:cNvSpPr txBox="1"/>
          <p:nvPr/>
        </p:nvSpPr>
        <p:spPr>
          <a:xfrm>
            <a:off x="1239078" y="4106445"/>
            <a:ext cx="437322" cy="369332"/>
          </a:xfrm>
          <a:prstGeom prst="rect">
            <a:avLst/>
          </a:prstGeom>
          <a:noFill/>
        </p:spPr>
        <p:txBody>
          <a:bodyPr wrap="square" rtlCol="0">
            <a:spAutoFit/>
          </a:bodyPr>
          <a:lstStyle/>
          <a:p>
            <a:r>
              <a:rPr lang="en-US" dirty="0"/>
              <a:t>3</a:t>
            </a:r>
          </a:p>
        </p:txBody>
      </p:sp>
      <p:sp>
        <p:nvSpPr>
          <p:cNvPr id="21" name="TextBox 20">
            <a:extLst>
              <a:ext uri="{FF2B5EF4-FFF2-40B4-BE49-F238E27FC236}">
                <a16:creationId xmlns:a16="http://schemas.microsoft.com/office/drawing/2014/main" id="{87C0B7BE-CCFD-8840-8FA5-3046C3C49C45}"/>
              </a:ext>
            </a:extLst>
          </p:cNvPr>
          <p:cNvSpPr txBox="1"/>
          <p:nvPr/>
        </p:nvSpPr>
        <p:spPr>
          <a:xfrm>
            <a:off x="5095459" y="4106445"/>
            <a:ext cx="437322" cy="369332"/>
          </a:xfrm>
          <a:prstGeom prst="rect">
            <a:avLst/>
          </a:prstGeom>
          <a:noFill/>
        </p:spPr>
        <p:txBody>
          <a:bodyPr wrap="square" rtlCol="0">
            <a:spAutoFit/>
          </a:bodyPr>
          <a:lstStyle/>
          <a:p>
            <a:r>
              <a:rPr lang="en-US" dirty="0"/>
              <a:t>5</a:t>
            </a:r>
          </a:p>
        </p:txBody>
      </p:sp>
      <p:sp>
        <p:nvSpPr>
          <p:cNvPr id="22" name="TextBox 21">
            <a:extLst>
              <a:ext uri="{FF2B5EF4-FFF2-40B4-BE49-F238E27FC236}">
                <a16:creationId xmlns:a16="http://schemas.microsoft.com/office/drawing/2014/main" id="{E2E9CC4E-7720-1549-86E8-D2FF84168DCA}"/>
              </a:ext>
            </a:extLst>
          </p:cNvPr>
          <p:cNvSpPr txBox="1"/>
          <p:nvPr/>
        </p:nvSpPr>
        <p:spPr>
          <a:xfrm>
            <a:off x="2524538" y="4106445"/>
            <a:ext cx="437322" cy="369332"/>
          </a:xfrm>
          <a:prstGeom prst="rect">
            <a:avLst/>
          </a:prstGeom>
          <a:noFill/>
        </p:spPr>
        <p:txBody>
          <a:bodyPr wrap="square" rtlCol="0">
            <a:spAutoFit/>
          </a:bodyPr>
          <a:lstStyle/>
          <a:p>
            <a:r>
              <a:rPr lang="en-US" dirty="0"/>
              <a:t>5</a:t>
            </a:r>
          </a:p>
        </p:txBody>
      </p:sp>
      <p:sp>
        <p:nvSpPr>
          <p:cNvPr id="23" name="TextBox 22">
            <a:extLst>
              <a:ext uri="{FF2B5EF4-FFF2-40B4-BE49-F238E27FC236}">
                <a16:creationId xmlns:a16="http://schemas.microsoft.com/office/drawing/2014/main" id="{B04969C0-9A3F-3343-A58A-546B51794F21}"/>
              </a:ext>
            </a:extLst>
          </p:cNvPr>
          <p:cNvSpPr txBox="1"/>
          <p:nvPr/>
        </p:nvSpPr>
        <p:spPr>
          <a:xfrm>
            <a:off x="2479814" y="3260035"/>
            <a:ext cx="437322" cy="369332"/>
          </a:xfrm>
          <a:prstGeom prst="rect">
            <a:avLst/>
          </a:prstGeom>
          <a:noFill/>
        </p:spPr>
        <p:txBody>
          <a:bodyPr wrap="square" rtlCol="0">
            <a:spAutoFit/>
          </a:bodyPr>
          <a:lstStyle/>
          <a:p>
            <a:r>
              <a:rPr lang="en-US" dirty="0"/>
              <a:t>3</a:t>
            </a:r>
          </a:p>
        </p:txBody>
      </p:sp>
      <p:sp>
        <p:nvSpPr>
          <p:cNvPr id="24" name="TextBox 23">
            <a:extLst>
              <a:ext uri="{FF2B5EF4-FFF2-40B4-BE49-F238E27FC236}">
                <a16:creationId xmlns:a16="http://schemas.microsoft.com/office/drawing/2014/main" id="{E97DB674-5AFF-0948-827F-B8ED1230947A}"/>
              </a:ext>
            </a:extLst>
          </p:cNvPr>
          <p:cNvSpPr txBox="1"/>
          <p:nvPr/>
        </p:nvSpPr>
        <p:spPr>
          <a:xfrm>
            <a:off x="3892828" y="3285675"/>
            <a:ext cx="437322" cy="369332"/>
          </a:xfrm>
          <a:prstGeom prst="rect">
            <a:avLst/>
          </a:prstGeom>
          <a:noFill/>
        </p:spPr>
        <p:txBody>
          <a:bodyPr wrap="square" rtlCol="0">
            <a:spAutoFit/>
          </a:bodyPr>
          <a:lstStyle/>
          <a:p>
            <a:r>
              <a:rPr lang="en-US" dirty="0"/>
              <a:t>2</a:t>
            </a:r>
          </a:p>
        </p:txBody>
      </p:sp>
      <p:sp>
        <p:nvSpPr>
          <p:cNvPr id="25" name="TextBox 24">
            <a:extLst>
              <a:ext uri="{FF2B5EF4-FFF2-40B4-BE49-F238E27FC236}">
                <a16:creationId xmlns:a16="http://schemas.microsoft.com/office/drawing/2014/main" id="{0B34DDB1-FCD4-E246-9618-AF4295B8992B}"/>
              </a:ext>
            </a:extLst>
          </p:cNvPr>
          <p:cNvSpPr txBox="1"/>
          <p:nvPr/>
        </p:nvSpPr>
        <p:spPr>
          <a:xfrm>
            <a:off x="5115339" y="3279913"/>
            <a:ext cx="437322" cy="369332"/>
          </a:xfrm>
          <a:prstGeom prst="rect">
            <a:avLst/>
          </a:prstGeom>
          <a:noFill/>
        </p:spPr>
        <p:txBody>
          <a:bodyPr wrap="square" rtlCol="0">
            <a:spAutoFit/>
          </a:bodyPr>
          <a:lstStyle/>
          <a:p>
            <a:r>
              <a:rPr lang="en-US" dirty="0"/>
              <a:t>4</a:t>
            </a:r>
          </a:p>
        </p:txBody>
      </p:sp>
      <p:cxnSp>
        <p:nvCxnSpPr>
          <p:cNvPr id="28" name="Straight Connector 27">
            <a:extLst>
              <a:ext uri="{FF2B5EF4-FFF2-40B4-BE49-F238E27FC236}">
                <a16:creationId xmlns:a16="http://schemas.microsoft.com/office/drawing/2014/main" id="{2209401C-F66E-914D-88CF-FB94E4ED95F3}"/>
              </a:ext>
            </a:extLst>
          </p:cNvPr>
          <p:cNvCxnSpPr/>
          <p:nvPr/>
        </p:nvCxnSpPr>
        <p:spPr>
          <a:xfrm>
            <a:off x="6604549" y="3695626"/>
            <a:ext cx="1285461" cy="0"/>
          </a:xfrm>
          <a:prstGeom prst="line">
            <a:avLst/>
          </a:prstGeom>
          <a:ln w="19050"/>
        </p:spPr>
        <p:style>
          <a:lnRef idx="1">
            <a:schemeClr val="accent1"/>
          </a:lnRef>
          <a:fillRef idx="0">
            <a:schemeClr val="accent1"/>
          </a:fillRef>
          <a:effectRef idx="0">
            <a:schemeClr val="accent1"/>
          </a:effectRef>
          <a:fontRef idx="minor">
            <a:schemeClr val="tx1"/>
          </a:fontRef>
        </p:style>
      </p:cxnSp>
      <p:sp>
        <p:nvSpPr>
          <p:cNvPr id="29" name="TextBox 28">
            <a:extLst>
              <a:ext uri="{FF2B5EF4-FFF2-40B4-BE49-F238E27FC236}">
                <a16:creationId xmlns:a16="http://schemas.microsoft.com/office/drawing/2014/main" id="{DA0998A2-5BFD-774D-BD62-316403748AB5}"/>
              </a:ext>
            </a:extLst>
          </p:cNvPr>
          <p:cNvSpPr txBox="1"/>
          <p:nvPr/>
        </p:nvSpPr>
        <p:spPr>
          <a:xfrm>
            <a:off x="6425647" y="3256575"/>
            <a:ext cx="437322" cy="369332"/>
          </a:xfrm>
          <a:prstGeom prst="rect">
            <a:avLst/>
          </a:prstGeom>
          <a:noFill/>
        </p:spPr>
        <p:txBody>
          <a:bodyPr wrap="square" rtlCol="0">
            <a:spAutoFit/>
          </a:bodyPr>
          <a:lstStyle/>
          <a:p>
            <a:r>
              <a:rPr lang="en-US" dirty="0"/>
              <a:t>1</a:t>
            </a:r>
          </a:p>
        </p:txBody>
      </p:sp>
      <p:sp>
        <p:nvSpPr>
          <p:cNvPr id="30" name="TextBox 29">
            <a:extLst>
              <a:ext uri="{FF2B5EF4-FFF2-40B4-BE49-F238E27FC236}">
                <a16:creationId xmlns:a16="http://schemas.microsoft.com/office/drawing/2014/main" id="{B2399EB6-CB61-BC4C-965F-4EA99FBE3E38}"/>
              </a:ext>
            </a:extLst>
          </p:cNvPr>
          <p:cNvSpPr txBox="1"/>
          <p:nvPr/>
        </p:nvSpPr>
        <p:spPr>
          <a:xfrm>
            <a:off x="7686261" y="3258305"/>
            <a:ext cx="437322" cy="369332"/>
          </a:xfrm>
          <a:prstGeom prst="rect">
            <a:avLst/>
          </a:prstGeom>
          <a:noFill/>
        </p:spPr>
        <p:txBody>
          <a:bodyPr wrap="square" rtlCol="0">
            <a:spAutoFit/>
          </a:bodyPr>
          <a:lstStyle/>
          <a:p>
            <a:r>
              <a:rPr lang="en-US" dirty="0"/>
              <a:t>3</a:t>
            </a:r>
          </a:p>
        </p:txBody>
      </p:sp>
      <p:cxnSp>
        <p:nvCxnSpPr>
          <p:cNvPr id="31" name="Straight Connector 30">
            <a:extLst>
              <a:ext uri="{FF2B5EF4-FFF2-40B4-BE49-F238E27FC236}">
                <a16:creationId xmlns:a16="http://schemas.microsoft.com/office/drawing/2014/main" id="{1E527FD0-3E39-0F4A-824A-4C559F6B9FC6}"/>
              </a:ext>
            </a:extLst>
          </p:cNvPr>
          <p:cNvCxnSpPr/>
          <p:nvPr/>
        </p:nvCxnSpPr>
        <p:spPr>
          <a:xfrm>
            <a:off x="9170499" y="3667594"/>
            <a:ext cx="1285461" cy="0"/>
          </a:xfrm>
          <a:prstGeom prst="line">
            <a:avLst/>
          </a:prstGeom>
          <a:ln w="19050"/>
        </p:spPr>
        <p:style>
          <a:lnRef idx="1">
            <a:schemeClr val="accent1"/>
          </a:lnRef>
          <a:fillRef idx="0">
            <a:schemeClr val="accent1"/>
          </a:fillRef>
          <a:effectRef idx="0">
            <a:schemeClr val="accent1"/>
          </a:effectRef>
          <a:fontRef idx="minor">
            <a:schemeClr val="tx1"/>
          </a:fontRef>
        </p:style>
      </p:cxnSp>
      <p:sp>
        <p:nvSpPr>
          <p:cNvPr id="32" name="TextBox 31">
            <a:extLst>
              <a:ext uri="{FF2B5EF4-FFF2-40B4-BE49-F238E27FC236}">
                <a16:creationId xmlns:a16="http://schemas.microsoft.com/office/drawing/2014/main" id="{8032903E-46E9-6E42-91F2-34876623C3D1}"/>
              </a:ext>
            </a:extLst>
          </p:cNvPr>
          <p:cNvSpPr txBox="1"/>
          <p:nvPr/>
        </p:nvSpPr>
        <p:spPr>
          <a:xfrm>
            <a:off x="9061172" y="3264930"/>
            <a:ext cx="437322" cy="369332"/>
          </a:xfrm>
          <a:prstGeom prst="rect">
            <a:avLst/>
          </a:prstGeom>
          <a:noFill/>
        </p:spPr>
        <p:txBody>
          <a:bodyPr wrap="square" rtlCol="0">
            <a:spAutoFit/>
          </a:bodyPr>
          <a:lstStyle/>
          <a:p>
            <a:r>
              <a:rPr lang="en-US" dirty="0"/>
              <a:t>2</a:t>
            </a:r>
          </a:p>
        </p:txBody>
      </p:sp>
      <p:sp>
        <p:nvSpPr>
          <p:cNvPr id="33" name="TextBox 32">
            <a:extLst>
              <a:ext uri="{FF2B5EF4-FFF2-40B4-BE49-F238E27FC236}">
                <a16:creationId xmlns:a16="http://schemas.microsoft.com/office/drawing/2014/main" id="{37B9F91D-22C1-A74B-8642-4789EDAD8439}"/>
              </a:ext>
            </a:extLst>
          </p:cNvPr>
          <p:cNvSpPr txBox="1"/>
          <p:nvPr/>
        </p:nvSpPr>
        <p:spPr>
          <a:xfrm>
            <a:off x="10283683" y="3259168"/>
            <a:ext cx="437322" cy="369332"/>
          </a:xfrm>
          <a:prstGeom prst="rect">
            <a:avLst/>
          </a:prstGeom>
          <a:noFill/>
        </p:spPr>
        <p:txBody>
          <a:bodyPr wrap="square" rtlCol="0">
            <a:spAutoFit/>
          </a:bodyPr>
          <a:lstStyle/>
          <a:p>
            <a:r>
              <a:rPr lang="en-US" dirty="0"/>
              <a:t>4</a:t>
            </a:r>
          </a:p>
        </p:txBody>
      </p:sp>
      <p:sp>
        <p:nvSpPr>
          <p:cNvPr id="9" name="Rectangle 1">
            <a:extLst>
              <a:ext uri="{FF2B5EF4-FFF2-40B4-BE49-F238E27FC236}">
                <a16:creationId xmlns:a16="http://schemas.microsoft.com/office/drawing/2014/main" id="{2C81960D-F486-7447-8921-44868242EFA2}"/>
              </a:ext>
            </a:extLst>
          </p:cNvPr>
          <p:cNvSpPr>
            <a:spLocks noChangeArrowheads="1"/>
          </p:cNvSpPr>
          <p:nvPr/>
        </p:nvSpPr>
        <p:spPr bwMode="auto">
          <a:xfrm>
            <a:off x="4994275" y="3986213"/>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pic>
        <p:nvPicPr>
          <p:cNvPr id="34" name="Picture 33" descr="Text&#10;&#10;Description automatically generated">
            <a:extLst>
              <a:ext uri="{FF2B5EF4-FFF2-40B4-BE49-F238E27FC236}">
                <a16:creationId xmlns:a16="http://schemas.microsoft.com/office/drawing/2014/main" id="{57C6A5C4-EA43-C046-9200-E0E458C9DC54}"/>
              </a:ext>
            </a:extLst>
          </p:cNvPr>
          <p:cNvPicPr>
            <a:picLocks noChangeAspect="1"/>
          </p:cNvPicPr>
          <p:nvPr/>
        </p:nvPicPr>
        <p:blipFill>
          <a:blip r:embed="rId3"/>
          <a:stretch>
            <a:fillRect/>
          </a:stretch>
        </p:blipFill>
        <p:spPr>
          <a:xfrm>
            <a:off x="8030817" y="5998278"/>
            <a:ext cx="1587500" cy="825500"/>
          </a:xfrm>
          <a:prstGeom prst="rect">
            <a:avLst/>
          </a:prstGeom>
        </p:spPr>
      </p:pic>
      <p:sp>
        <p:nvSpPr>
          <p:cNvPr id="35" name="TextBox 34">
            <a:extLst>
              <a:ext uri="{FF2B5EF4-FFF2-40B4-BE49-F238E27FC236}">
                <a16:creationId xmlns:a16="http://schemas.microsoft.com/office/drawing/2014/main" id="{3D006CE9-25A9-6C4D-998B-49A3361D7EA0}"/>
              </a:ext>
            </a:extLst>
          </p:cNvPr>
          <p:cNvSpPr txBox="1"/>
          <p:nvPr/>
        </p:nvSpPr>
        <p:spPr>
          <a:xfrm>
            <a:off x="9362661" y="6149418"/>
            <a:ext cx="2663688" cy="523220"/>
          </a:xfrm>
          <a:prstGeom prst="rect">
            <a:avLst/>
          </a:prstGeom>
          <a:noFill/>
        </p:spPr>
        <p:txBody>
          <a:bodyPr wrap="square" rtlCol="0">
            <a:spAutoFit/>
          </a:bodyPr>
          <a:lstStyle/>
          <a:p>
            <a:pPr fontAlgn="t"/>
            <a:r>
              <a:rPr lang="en-US" sz="1400" dirty="0">
                <a:solidFill>
                  <a:srgbClr val="000000"/>
                </a:solidFill>
                <a:latin typeface="Arial" panose="020B0604020202020204" pitchFamily="34" charset="0"/>
              </a:rPr>
              <a:t>Build Start &lt;= Probe Start and Build End &gt;= Probe End</a:t>
            </a:r>
            <a:endParaRPr lang="en-US" sz="1400" dirty="0"/>
          </a:p>
        </p:txBody>
      </p:sp>
      <p:sp>
        <p:nvSpPr>
          <p:cNvPr id="36" name="TextBox 35">
            <a:extLst>
              <a:ext uri="{FF2B5EF4-FFF2-40B4-BE49-F238E27FC236}">
                <a16:creationId xmlns:a16="http://schemas.microsoft.com/office/drawing/2014/main" id="{6BB65B4D-71D1-F848-AB65-18864A334891}"/>
              </a:ext>
            </a:extLst>
          </p:cNvPr>
          <p:cNvSpPr txBox="1"/>
          <p:nvPr/>
        </p:nvSpPr>
        <p:spPr>
          <a:xfrm>
            <a:off x="1398102" y="4969565"/>
            <a:ext cx="1777448" cy="371061"/>
          </a:xfrm>
          <a:prstGeom prst="rect">
            <a:avLst/>
          </a:prstGeom>
          <a:noFill/>
        </p:spPr>
        <p:txBody>
          <a:bodyPr wrap="square" rtlCol="0">
            <a:spAutoFit/>
          </a:bodyPr>
          <a:lstStyle/>
          <a:p>
            <a:r>
              <a:rPr lang="en-US" dirty="0"/>
              <a:t>Results</a:t>
            </a:r>
          </a:p>
        </p:txBody>
      </p:sp>
      <p:cxnSp>
        <p:nvCxnSpPr>
          <p:cNvPr id="37" name="Straight Connector 36">
            <a:extLst>
              <a:ext uri="{FF2B5EF4-FFF2-40B4-BE49-F238E27FC236}">
                <a16:creationId xmlns:a16="http://schemas.microsoft.com/office/drawing/2014/main" id="{07FBCCAD-3F16-0542-AF84-895A69644F16}"/>
              </a:ext>
            </a:extLst>
          </p:cNvPr>
          <p:cNvCxnSpPr/>
          <p:nvPr/>
        </p:nvCxnSpPr>
        <p:spPr>
          <a:xfrm>
            <a:off x="1417980" y="5779677"/>
            <a:ext cx="1285461" cy="0"/>
          </a:xfrm>
          <a:prstGeom prst="line">
            <a:avLst/>
          </a:prstGeom>
          <a:ln w="19050"/>
        </p:spPr>
        <p:style>
          <a:lnRef idx="1">
            <a:schemeClr val="accent1"/>
          </a:lnRef>
          <a:fillRef idx="0">
            <a:schemeClr val="accent1"/>
          </a:fillRef>
          <a:effectRef idx="0">
            <a:schemeClr val="accent1"/>
          </a:effectRef>
          <a:fontRef idx="minor">
            <a:schemeClr val="tx1"/>
          </a:fontRef>
        </p:style>
      </p:cxnSp>
      <p:sp>
        <p:nvSpPr>
          <p:cNvPr id="38" name="TextBox 37">
            <a:extLst>
              <a:ext uri="{FF2B5EF4-FFF2-40B4-BE49-F238E27FC236}">
                <a16:creationId xmlns:a16="http://schemas.microsoft.com/office/drawing/2014/main" id="{E3C98032-BD3A-0F44-8316-8B004E78FC7E}"/>
              </a:ext>
            </a:extLst>
          </p:cNvPr>
          <p:cNvSpPr txBox="1"/>
          <p:nvPr/>
        </p:nvSpPr>
        <p:spPr>
          <a:xfrm>
            <a:off x="1239078" y="5340626"/>
            <a:ext cx="437322" cy="369332"/>
          </a:xfrm>
          <a:prstGeom prst="rect">
            <a:avLst/>
          </a:prstGeom>
          <a:noFill/>
        </p:spPr>
        <p:txBody>
          <a:bodyPr wrap="square" rtlCol="0">
            <a:spAutoFit/>
          </a:bodyPr>
          <a:lstStyle/>
          <a:p>
            <a:r>
              <a:rPr lang="en-US" dirty="0"/>
              <a:t>1</a:t>
            </a:r>
          </a:p>
        </p:txBody>
      </p:sp>
      <p:sp>
        <p:nvSpPr>
          <p:cNvPr id="39" name="TextBox 38">
            <a:extLst>
              <a:ext uri="{FF2B5EF4-FFF2-40B4-BE49-F238E27FC236}">
                <a16:creationId xmlns:a16="http://schemas.microsoft.com/office/drawing/2014/main" id="{4A8E16AB-E2CF-184F-BC85-A29F720BFF81}"/>
              </a:ext>
            </a:extLst>
          </p:cNvPr>
          <p:cNvSpPr txBox="1"/>
          <p:nvPr/>
        </p:nvSpPr>
        <p:spPr>
          <a:xfrm>
            <a:off x="2499692" y="5342356"/>
            <a:ext cx="437322" cy="369332"/>
          </a:xfrm>
          <a:prstGeom prst="rect">
            <a:avLst/>
          </a:prstGeom>
          <a:noFill/>
        </p:spPr>
        <p:txBody>
          <a:bodyPr wrap="square" rtlCol="0">
            <a:spAutoFit/>
          </a:bodyPr>
          <a:lstStyle/>
          <a:p>
            <a:r>
              <a:rPr lang="en-US" dirty="0"/>
              <a:t>3</a:t>
            </a:r>
          </a:p>
        </p:txBody>
      </p:sp>
      <p:cxnSp>
        <p:nvCxnSpPr>
          <p:cNvPr id="40" name="Straight Connector 39">
            <a:extLst>
              <a:ext uri="{FF2B5EF4-FFF2-40B4-BE49-F238E27FC236}">
                <a16:creationId xmlns:a16="http://schemas.microsoft.com/office/drawing/2014/main" id="{2C461449-8546-1A45-9E09-0929EB3663AF}"/>
              </a:ext>
            </a:extLst>
          </p:cNvPr>
          <p:cNvCxnSpPr/>
          <p:nvPr/>
        </p:nvCxnSpPr>
        <p:spPr>
          <a:xfrm>
            <a:off x="3044689" y="5760851"/>
            <a:ext cx="1285461" cy="0"/>
          </a:xfrm>
          <a:prstGeom prst="line">
            <a:avLst/>
          </a:prstGeom>
          <a:ln w="19050"/>
        </p:spPr>
        <p:style>
          <a:lnRef idx="1">
            <a:schemeClr val="accent1"/>
          </a:lnRef>
          <a:fillRef idx="0">
            <a:schemeClr val="accent1"/>
          </a:fillRef>
          <a:effectRef idx="0">
            <a:schemeClr val="accent1"/>
          </a:effectRef>
          <a:fontRef idx="minor">
            <a:schemeClr val="tx1"/>
          </a:fontRef>
        </p:style>
      </p:cxnSp>
      <p:sp>
        <p:nvSpPr>
          <p:cNvPr id="41" name="TextBox 40">
            <a:extLst>
              <a:ext uri="{FF2B5EF4-FFF2-40B4-BE49-F238E27FC236}">
                <a16:creationId xmlns:a16="http://schemas.microsoft.com/office/drawing/2014/main" id="{E20D38D4-906B-6C4C-A5D1-66EFECB81B36}"/>
              </a:ext>
            </a:extLst>
          </p:cNvPr>
          <p:cNvSpPr txBox="1"/>
          <p:nvPr/>
        </p:nvSpPr>
        <p:spPr>
          <a:xfrm>
            <a:off x="2906368" y="5340626"/>
            <a:ext cx="437322" cy="369332"/>
          </a:xfrm>
          <a:prstGeom prst="rect">
            <a:avLst/>
          </a:prstGeom>
          <a:noFill/>
        </p:spPr>
        <p:txBody>
          <a:bodyPr wrap="square" rtlCol="0">
            <a:spAutoFit/>
          </a:bodyPr>
          <a:lstStyle/>
          <a:p>
            <a:r>
              <a:rPr lang="en-US" dirty="0"/>
              <a:t>2</a:t>
            </a:r>
          </a:p>
        </p:txBody>
      </p:sp>
      <p:sp>
        <p:nvSpPr>
          <p:cNvPr id="42" name="TextBox 41">
            <a:extLst>
              <a:ext uri="{FF2B5EF4-FFF2-40B4-BE49-F238E27FC236}">
                <a16:creationId xmlns:a16="http://schemas.microsoft.com/office/drawing/2014/main" id="{880C3E4F-0812-B44A-B15F-5BC30F9ABEF3}"/>
              </a:ext>
            </a:extLst>
          </p:cNvPr>
          <p:cNvSpPr txBox="1"/>
          <p:nvPr/>
        </p:nvSpPr>
        <p:spPr>
          <a:xfrm>
            <a:off x="4111489" y="5335052"/>
            <a:ext cx="437322" cy="369332"/>
          </a:xfrm>
          <a:prstGeom prst="rect">
            <a:avLst/>
          </a:prstGeom>
          <a:noFill/>
        </p:spPr>
        <p:txBody>
          <a:bodyPr wrap="square" rtlCol="0">
            <a:spAutoFit/>
          </a:bodyPr>
          <a:lstStyle/>
          <a:p>
            <a:r>
              <a:rPr lang="en-US" dirty="0"/>
              <a:t>4</a:t>
            </a:r>
          </a:p>
        </p:txBody>
      </p:sp>
      <p:cxnSp>
        <p:nvCxnSpPr>
          <p:cNvPr id="46" name="Straight Connector 45">
            <a:extLst>
              <a:ext uri="{FF2B5EF4-FFF2-40B4-BE49-F238E27FC236}">
                <a16:creationId xmlns:a16="http://schemas.microsoft.com/office/drawing/2014/main" id="{99B66BE6-77AB-8840-B04F-20E9C3819A4F}"/>
              </a:ext>
            </a:extLst>
          </p:cNvPr>
          <p:cNvCxnSpPr>
            <a:cxnSpLocks/>
          </p:cNvCxnSpPr>
          <p:nvPr/>
        </p:nvCxnSpPr>
        <p:spPr>
          <a:xfrm>
            <a:off x="6641755" y="4518991"/>
            <a:ext cx="1285461" cy="0"/>
          </a:xfrm>
          <a:prstGeom prst="line">
            <a:avLst/>
          </a:prstGeom>
          <a:ln w="25400"/>
        </p:spPr>
        <p:style>
          <a:lnRef idx="1">
            <a:schemeClr val="accent1"/>
          </a:lnRef>
          <a:fillRef idx="0">
            <a:schemeClr val="accent1"/>
          </a:fillRef>
          <a:effectRef idx="0">
            <a:schemeClr val="accent1"/>
          </a:effectRef>
          <a:fontRef idx="minor">
            <a:schemeClr val="tx1"/>
          </a:fontRef>
        </p:style>
      </p:cxnSp>
      <p:sp>
        <p:nvSpPr>
          <p:cNvPr id="47" name="TextBox 46">
            <a:extLst>
              <a:ext uri="{FF2B5EF4-FFF2-40B4-BE49-F238E27FC236}">
                <a16:creationId xmlns:a16="http://schemas.microsoft.com/office/drawing/2014/main" id="{8D85E353-8138-3444-96C2-DA4659FA9F1A}"/>
              </a:ext>
            </a:extLst>
          </p:cNvPr>
          <p:cNvSpPr txBox="1"/>
          <p:nvPr/>
        </p:nvSpPr>
        <p:spPr>
          <a:xfrm>
            <a:off x="6423095" y="4106445"/>
            <a:ext cx="437322" cy="369332"/>
          </a:xfrm>
          <a:prstGeom prst="rect">
            <a:avLst/>
          </a:prstGeom>
          <a:noFill/>
        </p:spPr>
        <p:txBody>
          <a:bodyPr wrap="square" rtlCol="0">
            <a:spAutoFit/>
          </a:bodyPr>
          <a:lstStyle/>
          <a:p>
            <a:r>
              <a:rPr lang="en-US" dirty="0"/>
              <a:t>3</a:t>
            </a:r>
          </a:p>
        </p:txBody>
      </p:sp>
      <p:sp>
        <p:nvSpPr>
          <p:cNvPr id="48" name="TextBox 47">
            <a:extLst>
              <a:ext uri="{FF2B5EF4-FFF2-40B4-BE49-F238E27FC236}">
                <a16:creationId xmlns:a16="http://schemas.microsoft.com/office/drawing/2014/main" id="{B18C7116-863C-114B-9F57-C4292B02493D}"/>
              </a:ext>
            </a:extLst>
          </p:cNvPr>
          <p:cNvSpPr txBox="1"/>
          <p:nvPr/>
        </p:nvSpPr>
        <p:spPr>
          <a:xfrm>
            <a:off x="7708555" y="4106445"/>
            <a:ext cx="437322" cy="369332"/>
          </a:xfrm>
          <a:prstGeom prst="rect">
            <a:avLst/>
          </a:prstGeom>
          <a:noFill/>
        </p:spPr>
        <p:txBody>
          <a:bodyPr wrap="square" rtlCol="0">
            <a:spAutoFit/>
          </a:bodyPr>
          <a:lstStyle/>
          <a:p>
            <a:r>
              <a:rPr lang="en-US" dirty="0"/>
              <a:t>5</a:t>
            </a:r>
          </a:p>
        </p:txBody>
      </p:sp>
      <p:cxnSp>
        <p:nvCxnSpPr>
          <p:cNvPr id="43" name="Straight Connector 42">
            <a:extLst>
              <a:ext uri="{FF2B5EF4-FFF2-40B4-BE49-F238E27FC236}">
                <a16:creationId xmlns:a16="http://schemas.microsoft.com/office/drawing/2014/main" id="{1CCBCA2E-3005-5F4F-A208-7A54C6F7EC9D}"/>
              </a:ext>
            </a:extLst>
          </p:cNvPr>
          <p:cNvCxnSpPr>
            <a:cxnSpLocks/>
          </p:cNvCxnSpPr>
          <p:nvPr/>
        </p:nvCxnSpPr>
        <p:spPr>
          <a:xfrm>
            <a:off x="9170499" y="4486627"/>
            <a:ext cx="1285461" cy="0"/>
          </a:xfrm>
          <a:prstGeom prst="line">
            <a:avLst/>
          </a:prstGeom>
          <a:ln w="25400"/>
        </p:spPr>
        <p:style>
          <a:lnRef idx="1">
            <a:schemeClr val="accent1"/>
          </a:lnRef>
          <a:fillRef idx="0">
            <a:schemeClr val="accent1"/>
          </a:fillRef>
          <a:effectRef idx="0">
            <a:schemeClr val="accent1"/>
          </a:effectRef>
          <a:fontRef idx="minor">
            <a:schemeClr val="tx1"/>
          </a:fontRef>
        </p:style>
      </p:cxnSp>
      <p:sp>
        <p:nvSpPr>
          <p:cNvPr id="44" name="TextBox 43">
            <a:extLst>
              <a:ext uri="{FF2B5EF4-FFF2-40B4-BE49-F238E27FC236}">
                <a16:creationId xmlns:a16="http://schemas.microsoft.com/office/drawing/2014/main" id="{66863073-F2B8-B24B-B654-DBAA4839E3DB}"/>
              </a:ext>
            </a:extLst>
          </p:cNvPr>
          <p:cNvSpPr txBox="1"/>
          <p:nvPr/>
        </p:nvSpPr>
        <p:spPr>
          <a:xfrm>
            <a:off x="9034668" y="4074081"/>
            <a:ext cx="437322" cy="369332"/>
          </a:xfrm>
          <a:prstGeom prst="rect">
            <a:avLst/>
          </a:prstGeom>
          <a:noFill/>
        </p:spPr>
        <p:txBody>
          <a:bodyPr wrap="square" rtlCol="0">
            <a:spAutoFit/>
          </a:bodyPr>
          <a:lstStyle/>
          <a:p>
            <a:r>
              <a:rPr lang="en-US" dirty="0"/>
              <a:t>4</a:t>
            </a:r>
          </a:p>
        </p:txBody>
      </p:sp>
      <p:sp>
        <p:nvSpPr>
          <p:cNvPr id="45" name="TextBox 44">
            <a:extLst>
              <a:ext uri="{FF2B5EF4-FFF2-40B4-BE49-F238E27FC236}">
                <a16:creationId xmlns:a16="http://schemas.microsoft.com/office/drawing/2014/main" id="{76EA196B-F2A3-9349-A70E-B06C581A5F08}"/>
              </a:ext>
            </a:extLst>
          </p:cNvPr>
          <p:cNvSpPr txBox="1"/>
          <p:nvPr/>
        </p:nvSpPr>
        <p:spPr>
          <a:xfrm>
            <a:off x="10237299" y="4074081"/>
            <a:ext cx="437322" cy="369332"/>
          </a:xfrm>
          <a:prstGeom prst="rect">
            <a:avLst/>
          </a:prstGeom>
          <a:noFill/>
        </p:spPr>
        <p:txBody>
          <a:bodyPr wrap="square" rtlCol="0">
            <a:spAutoFit/>
          </a:bodyPr>
          <a:lstStyle/>
          <a:p>
            <a:r>
              <a:rPr lang="en-US" dirty="0"/>
              <a:t>5</a:t>
            </a:r>
          </a:p>
        </p:txBody>
      </p:sp>
      <p:cxnSp>
        <p:nvCxnSpPr>
          <p:cNvPr id="55" name="Straight Connector 54">
            <a:extLst>
              <a:ext uri="{FF2B5EF4-FFF2-40B4-BE49-F238E27FC236}">
                <a16:creationId xmlns:a16="http://schemas.microsoft.com/office/drawing/2014/main" id="{CC7A761A-7421-D14B-A866-9AA0800A363B}"/>
              </a:ext>
            </a:extLst>
          </p:cNvPr>
          <p:cNvCxnSpPr/>
          <p:nvPr/>
        </p:nvCxnSpPr>
        <p:spPr>
          <a:xfrm>
            <a:off x="1417980" y="6394139"/>
            <a:ext cx="1285461" cy="0"/>
          </a:xfrm>
          <a:prstGeom prst="line">
            <a:avLst/>
          </a:prstGeom>
          <a:ln w="19050"/>
        </p:spPr>
        <p:style>
          <a:lnRef idx="1">
            <a:schemeClr val="accent1"/>
          </a:lnRef>
          <a:fillRef idx="0">
            <a:schemeClr val="accent1"/>
          </a:fillRef>
          <a:effectRef idx="0">
            <a:schemeClr val="accent1"/>
          </a:effectRef>
          <a:fontRef idx="minor">
            <a:schemeClr val="tx1"/>
          </a:fontRef>
        </p:style>
      </p:cxnSp>
      <p:sp>
        <p:nvSpPr>
          <p:cNvPr id="56" name="TextBox 55">
            <a:extLst>
              <a:ext uri="{FF2B5EF4-FFF2-40B4-BE49-F238E27FC236}">
                <a16:creationId xmlns:a16="http://schemas.microsoft.com/office/drawing/2014/main" id="{2A7F1658-57B7-EA40-BC33-39D45DF41679}"/>
              </a:ext>
            </a:extLst>
          </p:cNvPr>
          <p:cNvSpPr txBox="1"/>
          <p:nvPr/>
        </p:nvSpPr>
        <p:spPr>
          <a:xfrm>
            <a:off x="1239078" y="5955088"/>
            <a:ext cx="437322" cy="369332"/>
          </a:xfrm>
          <a:prstGeom prst="rect">
            <a:avLst/>
          </a:prstGeom>
          <a:noFill/>
        </p:spPr>
        <p:txBody>
          <a:bodyPr wrap="square" rtlCol="0">
            <a:spAutoFit/>
          </a:bodyPr>
          <a:lstStyle/>
          <a:p>
            <a:r>
              <a:rPr lang="en-US" dirty="0"/>
              <a:t>1</a:t>
            </a:r>
          </a:p>
        </p:txBody>
      </p:sp>
      <p:sp>
        <p:nvSpPr>
          <p:cNvPr id="57" name="TextBox 56">
            <a:extLst>
              <a:ext uri="{FF2B5EF4-FFF2-40B4-BE49-F238E27FC236}">
                <a16:creationId xmlns:a16="http://schemas.microsoft.com/office/drawing/2014/main" id="{82C3171F-A3C7-744B-B501-D98E4875A370}"/>
              </a:ext>
            </a:extLst>
          </p:cNvPr>
          <p:cNvSpPr txBox="1"/>
          <p:nvPr/>
        </p:nvSpPr>
        <p:spPr>
          <a:xfrm>
            <a:off x="2499692" y="5956818"/>
            <a:ext cx="437322" cy="369332"/>
          </a:xfrm>
          <a:prstGeom prst="rect">
            <a:avLst/>
          </a:prstGeom>
          <a:noFill/>
        </p:spPr>
        <p:txBody>
          <a:bodyPr wrap="square" rtlCol="0">
            <a:spAutoFit/>
          </a:bodyPr>
          <a:lstStyle/>
          <a:p>
            <a:r>
              <a:rPr lang="en-US" dirty="0"/>
              <a:t>3</a:t>
            </a:r>
          </a:p>
        </p:txBody>
      </p:sp>
      <p:cxnSp>
        <p:nvCxnSpPr>
          <p:cNvPr id="58" name="Straight Connector 57">
            <a:extLst>
              <a:ext uri="{FF2B5EF4-FFF2-40B4-BE49-F238E27FC236}">
                <a16:creationId xmlns:a16="http://schemas.microsoft.com/office/drawing/2014/main" id="{01BF2BEE-7D7A-BC47-BB16-FFD10B3D4F8A}"/>
              </a:ext>
            </a:extLst>
          </p:cNvPr>
          <p:cNvCxnSpPr>
            <a:cxnSpLocks/>
          </p:cNvCxnSpPr>
          <p:nvPr/>
        </p:nvCxnSpPr>
        <p:spPr>
          <a:xfrm>
            <a:off x="3044689" y="6382455"/>
            <a:ext cx="1285461" cy="0"/>
          </a:xfrm>
          <a:prstGeom prst="line">
            <a:avLst/>
          </a:prstGeom>
          <a:ln w="25400"/>
        </p:spPr>
        <p:style>
          <a:lnRef idx="1">
            <a:schemeClr val="accent1"/>
          </a:lnRef>
          <a:fillRef idx="0">
            <a:schemeClr val="accent1"/>
          </a:fillRef>
          <a:effectRef idx="0">
            <a:schemeClr val="accent1"/>
          </a:effectRef>
          <a:fontRef idx="minor">
            <a:schemeClr val="tx1"/>
          </a:fontRef>
        </p:style>
      </p:cxnSp>
      <p:sp>
        <p:nvSpPr>
          <p:cNvPr id="59" name="TextBox 58">
            <a:extLst>
              <a:ext uri="{FF2B5EF4-FFF2-40B4-BE49-F238E27FC236}">
                <a16:creationId xmlns:a16="http://schemas.microsoft.com/office/drawing/2014/main" id="{E2F3A511-506A-5546-A4CE-ACE130472996}"/>
              </a:ext>
            </a:extLst>
          </p:cNvPr>
          <p:cNvSpPr txBox="1"/>
          <p:nvPr/>
        </p:nvSpPr>
        <p:spPr>
          <a:xfrm>
            <a:off x="2908858" y="5969909"/>
            <a:ext cx="437322" cy="369332"/>
          </a:xfrm>
          <a:prstGeom prst="rect">
            <a:avLst/>
          </a:prstGeom>
          <a:noFill/>
        </p:spPr>
        <p:txBody>
          <a:bodyPr wrap="square" rtlCol="0">
            <a:spAutoFit/>
          </a:bodyPr>
          <a:lstStyle/>
          <a:p>
            <a:r>
              <a:rPr lang="en-US" dirty="0"/>
              <a:t>4</a:t>
            </a:r>
          </a:p>
        </p:txBody>
      </p:sp>
      <p:sp>
        <p:nvSpPr>
          <p:cNvPr id="60" name="TextBox 59">
            <a:extLst>
              <a:ext uri="{FF2B5EF4-FFF2-40B4-BE49-F238E27FC236}">
                <a16:creationId xmlns:a16="http://schemas.microsoft.com/office/drawing/2014/main" id="{F8B53766-E16F-4E4C-AEE7-600EFB53DC3E}"/>
              </a:ext>
            </a:extLst>
          </p:cNvPr>
          <p:cNvSpPr txBox="1"/>
          <p:nvPr/>
        </p:nvSpPr>
        <p:spPr>
          <a:xfrm>
            <a:off x="4111489" y="5969909"/>
            <a:ext cx="437322" cy="369332"/>
          </a:xfrm>
          <a:prstGeom prst="rect">
            <a:avLst/>
          </a:prstGeom>
          <a:noFill/>
        </p:spPr>
        <p:txBody>
          <a:bodyPr wrap="square" rtlCol="0">
            <a:spAutoFit/>
          </a:bodyPr>
          <a:lstStyle/>
          <a:p>
            <a:r>
              <a:rPr lang="en-US" dirty="0"/>
              <a:t>5</a:t>
            </a:r>
          </a:p>
        </p:txBody>
      </p:sp>
      <p:cxnSp>
        <p:nvCxnSpPr>
          <p:cNvPr id="11" name="Straight Connector 10">
            <a:extLst>
              <a:ext uri="{FF2B5EF4-FFF2-40B4-BE49-F238E27FC236}">
                <a16:creationId xmlns:a16="http://schemas.microsoft.com/office/drawing/2014/main" id="{307FD2A7-41D9-FA44-AE6A-50A41249F308}"/>
              </a:ext>
            </a:extLst>
          </p:cNvPr>
          <p:cNvCxnSpPr/>
          <p:nvPr/>
        </p:nvCxnSpPr>
        <p:spPr>
          <a:xfrm>
            <a:off x="4823791" y="4969565"/>
            <a:ext cx="0" cy="1703073"/>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1" name="Straight Connector 60">
            <a:extLst>
              <a:ext uri="{FF2B5EF4-FFF2-40B4-BE49-F238E27FC236}">
                <a16:creationId xmlns:a16="http://schemas.microsoft.com/office/drawing/2014/main" id="{D53E38EC-3553-E241-B62D-88FED5A535CE}"/>
              </a:ext>
            </a:extLst>
          </p:cNvPr>
          <p:cNvCxnSpPr>
            <a:cxnSpLocks/>
          </p:cNvCxnSpPr>
          <p:nvPr/>
        </p:nvCxnSpPr>
        <p:spPr>
          <a:xfrm>
            <a:off x="5453269" y="5745386"/>
            <a:ext cx="1285461" cy="0"/>
          </a:xfrm>
          <a:prstGeom prst="line">
            <a:avLst/>
          </a:prstGeom>
          <a:ln w="25400"/>
        </p:spPr>
        <p:style>
          <a:lnRef idx="1">
            <a:schemeClr val="accent1"/>
          </a:lnRef>
          <a:fillRef idx="0">
            <a:schemeClr val="accent1"/>
          </a:fillRef>
          <a:effectRef idx="0">
            <a:schemeClr val="accent1"/>
          </a:effectRef>
          <a:fontRef idx="minor">
            <a:schemeClr val="tx1"/>
          </a:fontRef>
        </p:style>
      </p:cxnSp>
      <p:sp>
        <p:nvSpPr>
          <p:cNvPr id="62" name="TextBox 61">
            <a:extLst>
              <a:ext uri="{FF2B5EF4-FFF2-40B4-BE49-F238E27FC236}">
                <a16:creationId xmlns:a16="http://schemas.microsoft.com/office/drawing/2014/main" id="{DCF26777-A09C-FF4F-A40C-5652213F36BA}"/>
              </a:ext>
            </a:extLst>
          </p:cNvPr>
          <p:cNvSpPr txBox="1"/>
          <p:nvPr/>
        </p:nvSpPr>
        <p:spPr>
          <a:xfrm>
            <a:off x="5234609" y="5332840"/>
            <a:ext cx="437322" cy="369332"/>
          </a:xfrm>
          <a:prstGeom prst="rect">
            <a:avLst/>
          </a:prstGeom>
          <a:noFill/>
        </p:spPr>
        <p:txBody>
          <a:bodyPr wrap="square" rtlCol="0">
            <a:spAutoFit/>
          </a:bodyPr>
          <a:lstStyle/>
          <a:p>
            <a:r>
              <a:rPr lang="en-US" dirty="0"/>
              <a:t>3</a:t>
            </a:r>
          </a:p>
        </p:txBody>
      </p:sp>
      <p:sp>
        <p:nvSpPr>
          <p:cNvPr id="63" name="TextBox 62">
            <a:extLst>
              <a:ext uri="{FF2B5EF4-FFF2-40B4-BE49-F238E27FC236}">
                <a16:creationId xmlns:a16="http://schemas.microsoft.com/office/drawing/2014/main" id="{9F32ADAA-8928-8544-BDA0-E254D49A59EA}"/>
              </a:ext>
            </a:extLst>
          </p:cNvPr>
          <p:cNvSpPr txBox="1"/>
          <p:nvPr/>
        </p:nvSpPr>
        <p:spPr>
          <a:xfrm>
            <a:off x="6520069" y="5332840"/>
            <a:ext cx="437322" cy="369332"/>
          </a:xfrm>
          <a:prstGeom prst="rect">
            <a:avLst/>
          </a:prstGeom>
          <a:noFill/>
        </p:spPr>
        <p:txBody>
          <a:bodyPr wrap="square" rtlCol="0">
            <a:spAutoFit/>
          </a:bodyPr>
          <a:lstStyle/>
          <a:p>
            <a:r>
              <a:rPr lang="en-US" dirty="0"/>
              <a:t>5</a:t>
            </a:r>
          </a:p>
        </p:txBody>
      </p:sp>
      <p:cxnSp>
        <p:nvCxnSpPr>
          <p:cNvPr id="64" name="Straight Connector 63">
            <a:extLst>
              <a:ext uri="{FF2B5EF4-FFF2-40B4-BE49-F238E27FC236}">
                <a16:creationId xmlns:a16="http://schemas.microsoft.com/office/drawing/2014/main" id="{7F00DB34-16B9-6144-A8CD-D4187FE29CA6}"/>
              </a:ext>
            </a:extLst>
          </p:cNvPr>
          <p:cNvCxnSpPr>
            <a:cxnSpLocks/>
          </p:cNvCxnSpPr>
          <p:nvPr/>
        </p:nvCxnSpPr>
        <p:spPr>
          <a:xfrm>
            <a:off x="7247279" y="5745386"/>
            <a:ext cx="1285461" cy="0"/>
          </a:xfrm>
          <a:prstGeom prst="line">
            <a:avLst/>
          </a:prstGeom>
          <a:ln w="25400"/>
        </p:spPr>
        <p:style>
          <a:lnRef idx="1">
            <a:schemeClr val="accent1"/>
          </a:lnRef>
          <a:fillRef idx="0">
            <a:schemeClr val="accent1"/>
          </a:fillRef>
          <a:effectRef idx="0">
            <a:schemeClr val="accent1"/>
          </a:effectRef>
          <a:fontRef idx="minor">
            <a:schemeClr val="tx1"/>
          </a:fontRef>
        </p:style>
      </p:cxnSp>
      <p:sp>
        <p:nvSpPr>
          <p:cNvPr id="65" name="TextBox 64">
            <a:extLst>
              <a:ext uri="{FF2B5EF4-FFF2-40B4-BE49-F238E27FC236}">
                <a16:creationId xmlns:a16="http://schemas.microsoft.com/office/drawing/2014/main" id="{CF364325-791F-8643-B5BC-6E3CB79C2300}"/>
              </a:ext>
            </a:extLst>
          </p:cNvPr>
          <p:cNvSpPr txBox="1"/>
          <p:nvPr/>
        </p:nvSpPr>
        <p:spPr>
          <a:xfrm>
            <a:off x="7111448" y="5332840"/>
            <a:ext cx="437322" cy="369332"/>
          </a:xfrm>
          <a:prstGeom prst="rect">
            <a:avLst/>
          </a:prstGeom>
          <a:noFill/>
        </p:spPr>
        <p:txBody>
          <a:bodyPr wrap="square" rtlCol="0">
            <a:spAutoFit/>
          </a:bodyPr>
          <a:lstStyle/>
          <a:p>
            <a:r>
              <a:rPr lang="en-US" dirty="0"/>
              <a:t>4</a:t>
            </a:r>
          </a:p>
        </p:txBody>
      </p:sp>
      <p:sp>
        <p:nvSpPr>
          <p:cNvPr id="66" name="TextBox 65">
            <a:extLst>
              <a:ext uri="{FF2B5EF4-FFF2-40B4-BE49-F238E27FC236}">
                <a16:creationId xmlns:a16="http://schemas.microsoft.com/office/drawing/2014/main" id="{9D03D7EB-AA6A-7949-8AB2-8B4351BBF2B9}"/>
              </a:ext>
            </a:extLst>
          </p:cNvPr>
          <p:cNvSpPr txBox="1"/>
          <p:nvPr/>
        </p:nvSpPr>
        <p:spPr>
          <a:xfrm>
            <a:off x="8314079" y="5332840"/>
            <a:ext cx="437322" cy="369332"/>
          </a:xfrm>
          <a:prstGeom prst="rect">
            <a:avLst/>
          </a:prstGeom>
          <a:noFill/>
        </p:spPr>
        <p:txBody>
          <a:bodyPr wrap="square" rtlCol="0">
            <a:spAutoFit/>
          </a:bodyPr>
          <a:lstStyle/>
          <a:p>
            <a:r>
              <a:rPr lang="en-US" dirty="0"/>
              <a:t>5</a:t>
            </a:r>
          </a:p>
        </p:txBody>
      </p:sp>
    </p:spTree>
    <p:extLst>
      <p:ext uri="{BB962C8B-B14F-4D97-AF65-F5344CB8AC3E}">
        <p14:creationId xmlns:p14="http://schemas.microsoft.com/office/powerpoint/2010/main" val="30445118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088DB3-3C61-8244-9EAA-6D5A69145B8D}"/>
              </a:ext>
            </a:extLst>
          </p:cNvPr>
          <p:cNvSpPr>
            <a:spLocks noGrp="1"/>
          </p:cNvSpPr>
          <p:nvPr>
            <p:ph type="title"/>
          </p:nvPr>
        </p:nvSpPr>
        <p:spPr/>
        <p:txBody>
          <a:bodyPr>
            <a:normAutofit/>
          </a:bodyPr>
          <a:lstStyle/>
          <a:p>
            <a:r>
              <a:rPr lang="en-US" dirty="0"/>
              <a:t>Time Sweep’s Algorithm</a:t>
            </a:r>
            <a:br>
              <a:rPr lang="en-US" dirty="0"/>
            </a:br>
            <a:r>
              <a:rPr lang="en-US" sz="2700" dirty="0"/>
              <a:t>spilling</a:t>
            </a:r>
          </a:p>
        </p:txBody>
      </p:sp>
      <p:sp>
        <p:nvSpPr>
          <p:cNvPr id="3" name="Content Placeholder 2">
            <a:extLst>
              <a:ext uri="{FF2B5EF4-FFF2-40B4-BE49-F238E27FC236}">
                <a16:creationId xmlns:a16="http://schemas.microsoft.com/office/drawing/2014/main" id="{4C66D1E8-0D9E-E74A-9BAC-D08200B1F5C5}"/>
              </a:ext>
            </a:extLst>
          </p:cNvPr>
          <p:cNvSpPr>
            <a:spLocks noGrp="1"/>
          </p:cNvSpPr>
          <p:nvPr>
            <p:ph idx="1"/>
          </p:nvPr>
        </p:nvSpPr>
        <p:spPr/>
        <p:txBody>
          <a:bodyPr>
            <a:normAutofit fontScale="55000" lnSpcReduction="20000"/>
          </a:bodyPr>
          <a:lstStyle/>
          <a:p>
            <a:pPr marL="514350" lvl="0" indent="-514350">
              <a:buFont typeface="+mj-lt"/>
              <a:buAutoNum type="arabicPeriod"/>
            </a:pPr>
            <a:r>
              <a:rPr lang="en-US" dirty="0"/>
              <a:t>Check which side has most tuples.</a:t>
            </a:r>
          </a:p>
          <a:p>
            <a:pPr marL="514350" lvl="0" indent="-514350">
              <a:buFont typeface="+mj-lt"/>
              <a:buAutoNum type="arabicPeriod"/>
            </a:pPr>
            <a:r>
              <a:rPr lang="en-US" dirty="0"/>
              <a:t>Save the position of the stream on the side with less tuples.</a:t>
            </a:r>
          </a:p>
          <a:p>
            <a:pPr marL="514350" lvl="0" indent="-514350">
              <a:buFont typeface="+mj-lt"/>
              <a:buAutoNum type="arabicPeriod"/>
            </a:pPr>
            <a:r>
              <a:rPr lang="en-US" dirty="0"/>
              <a:t>Match the stream side, the side with less tuples in memory, with all the tuples in memory on the other side.</a:t>
            </a:r>
          </a:p>
          <a:p>
            <a:pPr marL="514350" lvl="0" indent="-514350">
              <a:buFont typeface="+mj-lt"/>
              <a:buAutoNum type="arabicPeriod"/>
            </a:pPr>
            <a:r>
              <a:rPr lang="en-US" dirty="0"/>
              <a:t>Increment the position of the stream side.</a:t>
            </a:r>
          </a:p>
          <a:p>
            <a:pPr marL="514350" lvl="0" indent="-514350">
              <a:buFont typeface="+mj-lt"/>
              <a:buAutoNum type="arabicPeriod"/>
            </a:pPr>
            <a:r>
              <a:rPr lang="en-US" dirty="0"/>
              <a:t>Go back to step three until there are no more tuples in the stream.</a:t>
            </a:r>
          </a:p>
          <a:p>
            <a:pPr marL="514350" lvl="0" indent="-514350">
              <a:buFont typeface="+mj-lt"/>
              <a:buAutoNum type="arabicPeriod"/>
            </a:pPr>
            <a:r>
              <a:rPr lang="en-US" dirty="0"/>
              <a:t>Finally, flush all tuples from memory on the side we just matched with.</a:t>
            </a:r>
          </a:p>
          <a:p>
            <a:pPr marL="514350" lvl="0" indent="-514350">
              <a:buFont typeface="+mj-lt"/>
              <a:buAutoNum type="arabicPeriod"/>
            </a:pPr>
            <a:r>
              <a:rPr lang="en-US" dirty="0"/>
              <a:t>Reset to the position of the stream to the place we saved in step two.</a:t>
            </a:r>
          </a:p>
          <a:p>
            <a:pPr marL="514350" lvl="0" indent="-514350">
              <a:buFont typeface="+mj-lt"/>
              <a:buAutoNum type="arabicPeriod"/>
            </a:pPr>
            <a:r>
              <a:rPr lang="en-US" dirty="0"/>
              <a:t>Add the original tuple we tried to add earlier but had to spill instead.</a:t>
            </a:r>
          </a:p>
          <a:p>
            <a:pPr marL="514350" lvl="0" indent="-514350">
              <a:buFont typeface="+mj-lt"/>
              <a:buAutoNum type="arabicPeriod"/>
            </a:pPr>
            <a:r>
              <a:rPr lang="en-US" dirty="0"/>
              <a:t>Join the original side with all tuples in memory on the other side.</a:t>
            </a:r>
          </a:p>
          <a:p>
            <a:pPr marL="514350" lvl="0" indent="-514350">
              <a:buFont typeface="+mj-lt"/>
              <a:buAutoNum type="arabicPeriod"/>
            </a:pPr>
            <a:r>
              <a:rPr lang="en-US" dirty="0"/>
              <a:t>Continue normal operation of the join.</a:t>
            </a:r>
          </a:p>
          <a:p>
            <a:endParaRPr lang="en-US" dirty="0"/>
          </a:p>
        </p:txBody>
      </p:sp>
    </p:spTree>
    <p:extLst>
      <p:ext uri="{BB962C8B-B14F-4D97-AF65-F5344CB8AC3E}">
        <p14:creationId xmlns:p14="http://schemas.microsoft.com/office/powerpoint/2010/main" val="302160370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CFC767-9649-554A-A690-CF765A6F42C7}"/>
              </a:ext>
            </a:extLst>
          </p:cNvPr>
          <p:cNvSpPr>
            <a:spLocks noGrp="1"/>
          </p:cNvSpPr>
          <p:nvPr>
            <p:ph type="title"/>
          </p:nvPr>
        </p:nvSpPr>
        <p:spPr/>
        <p:txBody>
          <a:bodyPr>
            <a:normAutofit fontScale="90000"/>
          </a:bodyPr>
          <a:lstStyle/>
          <a:p>
            <a:r>
              <a:rPr lang="en-US" dirty="0"/>
              <a:t>Active Sweep Manager Test</a:t>
            </a:r>
            <a:br>
              <a:rPr lang="en-US" dirty="0"/>
            </a:br>
            <a:r>
              <a:rPr lang="en-US" sz="2700" dirty="0"/>
              <a:t>Added Goal</a:t>
            </a:r>
          </a:p>
        </p:txBody>
      </p:sp>
      <p:sp>
        <p:nvSpPr>
          <p:cNvPr id="3" name="Content Placeholder 2">
            <a:extLst>
              <a:ext uri="{FF2B5EF4-FFF2-40B4-BE49-F238E27FC236}">
                <a16:creationId xmlns:a16="http://schemas.microsoft.com/office/drawing/2014/main" id="{8EB23C4E-1386-644F-A341-C9D5A00AE5AF}"/>
              </a:ext>
            </a:extLst>
          </p:cNvPr>
          <p:cNvSpPr>
            <a:spLocks noGrp="1"/>
          </p:cNvSpPr>
          <p:nvPr>
            <p:ph idx="1"/>
          </p:nvPr>
        </p:nvSpPr>
        <p:spPr/>
        <p:txBody>
          <a:bodyPr/>
          <a:lstStyle/>
          <a:p>
            <a:pPr marL="457200" indent="-457200">
              <a:buFont typeface="Arial" panose="020B0604020202020204" pitchFamily="34" charset="0"/>
              <a:buChar char="•"/>
            </a:pPr>
            <a:r>
              <a:rPr lang="en-US" dirty="0"/>
              <a:t>Create Intervals</a:t>
            </a:r>
          </a:p>
          <a:p>
            <a:pPr marL="457200" indent="-457200">
              <a:buFont typeface="Arial" panose="020B0604020202020204" pitchFamily="34" charset="0"/>
              <a:buChar char="•"/>
            </a:pPr>
            <a:r>
              <a:rPr lang="en-US" dirty="0"/>
              <a:t>Serialize Intervals</a:t>
            </a:r>
          </a:p>
          <a:p>
            <a:pPr marL="457200" indent="-457200">
              <a:buFont typeface="Arial" panose="020B0604020202020204" pitchFamily="34" charset="0"/>
              <a:buChar char="•"/>
            </a:pPr>
            <a:r>
              <a:rPr lang="en-US" dirty="0"/>
              <a:t>Create Buffer</a:t>
            </a:r>
          </a:p>
          <a:p>
            <a:pPr marL="457200" indent="-457200">
              <a:buFont typeface="Arial" panose="020B0604020202020204" pitchFamily="34" charset="0"/>
              <a:buChar char="•"/>
            </a:pPr>
            <a:r>
              <a:rPr lang="en-US" dirty="0"/>
              <a:t>Iterate over buffer to add intervals to Active Sweep Manager</a:t>
            </a:r>
          </a:p>
          <a:p>
            <a:pPr marL="457200" indent="-457200">
              <a:buFont typeface="Arial" panose="020B0604020202020204" pitchFamily="34" charset="0"/>
              <a:buChar char="•"/>
            </a:pPr>
            <a:r>
              <a:rPr lang="en-US" dirty="0"/>
              <a:t>Testing whether intervals are added and removed </a:t>
            </a:r>
            <a:r>
              <a:rPr lang="en-US" dirty="0" err="1"/>
              <a:t>correclty</a:t>
            </a:r>
            <a:endParaRPr lang="en-US" dirty="0"/>
          </a:p>
          <a:p>
            <a:pPr marL="457200" indent="-457200">
              <a:buFont typeface="Arial" panose="020B0604020202020204" pitchFamily="34" charset="0"/>
              <a:buChar char="•"/>
            </a:pPr>
            <a:r>
              <a:rPr lang="en-US" dirty="0"/>
              <a:t>Checking for correct top point</a:t>
            </a:r>
          </a:p>
          <a:p>
            <a:pPr marL="457200" indent="-457200">
              <a:buFont typeface="Arial" panose="020B0604020202020204" pitchFamily="34" charset="0"/>
              <a:buChar char="•"/>
            </a:pPr>
            <a:endParaRPr lang="en-US" dirty="0"/>
          </a:p>
        </p:txBody>
      </p:sp>
    </p:spTree>
    <p:extLst>
      <p:ext uri="{BB962C8B-B14F-4D97-AF65-F5344CB8AC3E}">
        <p14:creationId xmlns:p14="http://schemas.microsoft.com/office/powerpoint/2010/main" val="366931097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192E4A-6F41-F047-8828-24DEFA465FC4}"/>
              </a:ext>
            </a:extLst>
          </p:cNvPr>
          <p:cNvSpPr>
            <a:spLocks noGrp="1"/>
          </p:cNvSpPr>
          <p:nvPr>
            <p:ph type="title"/>
          </p:nvPr>
        </p:nvSpPr>
        <p:spPr/>
        <p:txBody>
          <a:bodyPr/>
          <a:lstStyle/>
          <a:p>
            <a:r>
              <a:rPr lang="en-US" dirty="0"/>
              <a:t>Project Goals Revisited</a:t>
            </a:r>
          </a:p>
        </p:txBody>
      </p:sp>
      <p:sp>
        <p:nvSpPr>
          <p:cNvPr id="3" name="Content Placeholder 2">
            <a:extLst>
              <a:ext uri="{FF2B5EF4-FFF2-40B4-BE49-F238E27FC236}">
                <a16:creationId xmlns:a16="http://schemas.microsoft.com/office/drawing/2014/main" id="{740E8847-F59D-C942-82A0-53993430B09C}"/>
              </a:ext>
            </a:extLst>
          </p:cNvPr>
          <p:cNvSpPr>
            <a:spLocks noGrp="1"/>
          </p:cNvSpPr>
          <p:nvPr>
            <p:ph idx="1"/>
          </p:nvPr>
        </p:nvSpPr>
        <p:spPr/>
        <p:txBody>
          <a:bodyPr/>
          <a:lstStyle/>
          <a:p>
            <a:pPr marL="457200" indent="-457200">
              <a:buFont typeface="Arial" panose="020B0604020202020204" pitchFamily="34" charset="0"/>
              <a:buChar char="•"/>
            </a:pPr>
            <a:r>
              <a:rPr lang="en-US" dirty="0"/>
              <a:t>Allen’s Relations for Interval Sort Merge Join</a:t>
            </a:r>
          </a:p>
          <a:p>
            <a:pPr marL="457200" indent="-457200">
              <a:buFont typeface="Arial" panose="020B0604020202020204" pitchFamily="34" charset="0"/>
              <a:buChar char="•"/>
            </a:pPr>
            <a:r>
              <a:rPr lang="en-US" dirty="0"/>
              <a:t>Interval Time Sweep Join</a:t>
            </a:r>
          </a:p>
          <a:p>
            <a:pPr marL="457200" indent="-457200">
              <a:buFont typeface="Arial" panose="020B0604020202020204" pitchFamily="34" charset="0"/>
              <a:buChar char="•"/>
            </a:pPr>
            <a:r>
              <a:rPr lang="en-US" dirty="0"/>
              <a:t>Unit Test for Time Sweep’s Active Manager (Added)</a:t>
            </a:r>
          </a:p>
          <a:p>
            <a:pPr marL="457200" indent="-457200">
              <a:buFont typeface="Arial" panose="020B0604020202020204" pitchFamily="34" charset="0"/>
              <a:buChar char="•"/>
            </a:pPr>
            <a:r>
              <a:rPr lang="en-US" dirty="0"/>
              <a:t>Add a query hint to choose between interval joins (Stretch)</a:t>
            </a:r>
          </a:p>
        </p:txBody>
      </p:sp>
    </p:spTree>
    <p:extLst>
      <p:ext uri="{BB962C8B-B14F-4D97-AF65-F5344CB8AC3E}">
        <p14:creationId xmlns:p14="http://schemas.microsoft.com/office/powerpoint/2010/main" val="208794582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09A1C012-8297-4361-ACE8-A2509FB189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4206240"/>
            <a:ext cx="12192000" cy="265176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4" name="Rectangle 13">
            <a:extLst>
              <a:ext uri="{FF2B5EF4-FFF2-40B4-BE49-F238E27FC236}">
                <a16:creationId xmlns:a16="http://schemas.microsoft.com/office/drawing/2014/main" id="{4AA13AD3-0A4F-475A-BEBB-DEEFF5C096C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D65E0E3C-32F3-480B-9842-7611BBE2EE9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4212708"/>
            <a:ext cx="12192000" cy="2645291"/>
          </a:xfrm>
          <a:prstGeom prst="rect">
            <a:avLst/>
          </a:prstGeom>
          <a:solidFill>
            <a:schemeClr val="tx1">
              <a:alpha val="88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4259F3C4-0242-C548-9D48-BE475C958A3B}"/>
              </a:ext>
            </a:extLst>
          </p:cNvPr>
          <p:cNvSpPr>
            <a:spLocks noGrp="1"/>
          </p:cNvSpPr>
          <p:nvPr>
            <p:ph type="title"/>
          </p:nvPr>
        </p:nvSpPr>
        <p:spPr>
          <a:xfrm>
            <a:off x="961644" y="4572003"/>
            <a:ext cx="10268712" cy="1169121"/>
          </a:xfrm>
        </p:spPr>
        <p:txBody>
          <a:bodyPr vert="horz" lIns="91440" tIns="45720" rIns="91440" bIns="45720" rtlCol="0" anchor="ctr">
            <a:normAutofit/>
          </a:bodyPr>
          <a:lstStyle/>
          <a:p>
            <a:pPr algn="ctr"/>
            <a:r>
              <a:rPr lang="en-US" sz="4500" dirty="0"/>
              <a:t>Community Results and Engagement</a:t>
            </a:r>
          </a:p>
        </p:txBody>
      </p:sp>
      <p:pic>
        <p:nvPicPr>
          <p:cNvPr id="7" name="Graphic 6" descr="Social Network">
            <a:extLst>
              <a:ext uri="{FF2B5EF4-FFF2-40B4-BE49-F238E27FC236}">
                <a16:creationId xmlns:a16="http://schemas.microsoft.com/office/drawing/2014/main" id="{413E8D16-B6CB-4B5D-83D8-3D6A06900187}"/>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4554668" y="639575"/>
            <a:ext cx="3082664" cy="3082664"/>
          </a:xfrm>
          <a:prstGeom prst="rect">
            <a:avLst/>
          </a:prstGeom>
        </p:spPr>
      </p:pic>
    </p:spTree>
    <p:extLst>
      <p:ext uri="{BB962C8B-B14F-4D97-AF65-F5344CB8AC3E}">
        <p14:creationId xmlns:p14="http://schemas.microsoft.com/office/powerpoint/2010/main" val="398279903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09A1C012-8297-4361-ACE8-A2509FB189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4206240"/>
            <a:ext cx="12192000" cy="265176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4AA13AD3-0A4F-475A-BEBB-DEEFF5C096C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205BB74C-33FB-4335-8808-49E247F7BF7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1225106"/>
            <a:ext cx="12192000" cy="3788958"/>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3106FBF9-0EFE-194A-85A1-B2EEF91FC819}"/>
              </a:ext>
            </a:extLst>
          </p:cNvPr>
          <p:cNvSpPr>
            <a:spLocks noGrp="1"/>
          </p:cNvSpPr>
          <p:nvPr>
            <p:ph type="title"/>
          </p:nvPr>
        </p:nvSpPr>
        <p:spPr>
          <a:xfrm>
            <a:off x="960120" y="1841412"/>
            <a:ext cx="10268712" cy="2688020"/>
          </a:xfrm>
        </p:spPr>
        <p:txBody>
          <a:bodyPr vert="horz" lIns="91440" tIns="45720" rIns="91440" bIns="45720" rtlCol="0" anchor="b">
            <a:normAutofit/>
          </a:bodyPr>
          <a:lstStyle/>
          <a:p>
            <a:r>
              <a:rPr lang="en-US" sz="8800" dirty="0"/>
              <a:t>Conclusion</a:t>
            </a:r>
          </a:p>
        </p:txBody>
      </p:sp>
    </p:spTree>
    <p:extLst>
      <p:ext uri="{BB962C8B-B14F-4D97-AF65-F5344CB8AC3E}">
        <p14:creationId xmlns:p14="http://schemas.microsoft.com/office/powerpoint/2010/main" val="130276359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7" name="Rectangle 16">
            <a:extLst>
              <a:ext uri="{FF2B5EF4-FFF2-40B4-BE49-F238E27FC236}">
                <a16:creationId xmlns:a16="http://schemas.microsoft.com/office/drawing/2014/main" id="{09A1C012-8297-4361-ACE8-A2509FB189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4206240"/>
            <a:ext cx="12192000" cy="265176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9" name="Rectangle 18">
            <a:extLst>
              <a:ext uri="{FF2B5EF4-FFF2-40B4-BE49-F238E27FC236}">
                <a16:creationId xmlns:a16="http://schemas.microsoft.com/office/drawing/2014/main" id="{4AA13AD3-0A4F-475A-BEBB-DEEFF5C096C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20">
            <a:extLst>
              <a:ext uri="{FF2B5EF4-FFF2-40B4-BE49-F238E27FC236}">
                <a16:creationId xmlns:a16="http://schemas.microsoft.com/office/drawing/2014/main" id="{D65E0E3C-32F3-480B-9842-7611BBE2EE9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4212708"/>
            <a:ext cx="12192000" cy="2645291"/>
          </a:xfrm>
          <a:prstGeom prst="rect">
            <a:avLst/>
          </a:prstGeom>
          <a:solidFill>
            <a:schemeClr val="tx1">
              <a:alpha val="88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368E838C-B50A-5A48-9A03-81382BB14A7F}"/>
              </a:ext>
            </a:extLst>
          </p:cNvPr>
          <p:cNvSpPr>
            <a:spLocks noGrp="1"/>
          </p:cNvSpPr>
          <p:nvPr>
            <p:ph type="title"/>
          </p:nvPr>
        </p:nvSpPr>
        <p:spPr>
          <a:xfrm>
            <a:off x="961644" y="4572003"/>
            <a:ext cx="10268712" cy="1169121"/>
          </a:xfrm>
        </p:spPr>
        <p:txBody>
          <a:bodyPr vert="horz" lIns="91440" tIns="45720" rIns="91440" bIns="45720" rtlCol="0" anchor="ctr">
            <a:normAutofit/>
          </a:bodyPr>
          <a:lstStyle/>
          <a:p>
            <a:pPr algn="ctr"/>
            <a:r>
              <a:rPr lang="en-US" sz="7200" dirty="0"/>
              <a:t>Questions</a:t>
            </a:r>
          </a:p>
        </p:txBody>
      </p:sp>
      <p:pic>
        <p:nvPicPr>
          <p:cNvPr id="14" name="Graphic 13" descr="Question mark">
            <a:extLst>
              <a:ext uri="{FF2B5EF4-FFF2-40B4-BE49-F238E27FC236}">
                <a16:creationId xmlns:a16="http://schemas.microsoft.com/office/drawing/2014/main" id="{E7FD9A05-6D69-4B5F-B584-1687D43720A8}"/>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4554668" y="639575"/>
            <a:ext cx="3082664" cy="3082664"/>
          </a:xfrm>
          <a:prstGeom prst="rect">
            <a:avLst/>
          </a:prstGeom>
        </p:spPr>
      </p:pic>
    </p:spTree>
    <p:extLst>
      <p:ext uri="{BB962C8B-B14F-4D97-AF65-F5344CB8AC3E}">
        <p14:creationId xmlns:p14="http://schemas.microsoft.com/office/powerpoint/2010/main" val="232301028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9A6DB7-2E8D-634C-A902-36501C00F74C}"/>
              </a:ext>
            </a:extLst>
          </p:cNvPr>
          <p:cNvSpPr>
            <a:spLocks noGrp="1"/>
          </p:cNvSpPr>
          <p:nvPr>
            <p:ph type="title"/>
          </p:nvPr>
        </p:nvSpPr>
        <p:spPr/>
        <p:txBody>
          <a:bodyPr>
            <a:normAutofit/>
          </a:bodyPr>
          <a:lstStyle/>
          <a:p>
            <a:r>
              <a:rPr lang="en-US" dirty="0"/>
              <a:t>Asterix Structure</a:t>
            </a:r>
          </a:p>
        </p:txBody>
      </p:sp>
      <p:sp>
        <p:nvSpPr>
          <p:cNvPr id="3" name="Content Placeholder 2">
            <a:extLst>
              <a:ext uri="{FF2B5EF4-FFF2-40B4-BE49-F238E27FC236}">
                <a16:creationId xmlns:a16="http://schemas.microsoft.com/office/drawing/2014/main" id="{26F63F6B-CAEE-474B-A4A7-9E44F21F3605}"/>
              </a:ext>
            </a:extLst>
          </p:cNvPr>
          <p:cNvSpPr>
            <a:spLocks noGrp="1"/>
          </p:cNvSpPr>
          <p:nvPr>
            <p:ph idx="1"/>
          </p:nvPr>
        </p:nvSpPr>
        <p:spPr/>
        <p:txBody>
          <a:bodyPr/>
          <a:lstStyle/>
          <a:p>
            <a:pPr marL="457200" indent="-457200">
              <a:buFont typeface="Arial" panose="020B0604020202020204" pitchFamily="34" charset="0"/>
              <a:buChar char="•"/>
            </a:pPr>
            <a:r>
              <a:rPr lang="en-US" dirty="0"/>
              <a:t>Language: Java</a:t>
            </a:r>
          </a:p>
          <a:p>
            <a:pPr marL="457200" indent="-457200">
              <a:buFont typeface="Arial" panose="020B0604020202020204" pitchFamily="34" charset="0"/>
              <a:buChar char="•"/>
            </a:pPr>
            <a:r>
              <a:rPr lang="en-US"/>
              <a:t>Structured </a:t>
            </a:r>
            <a:r>
              <a:rPr lang="en-US" dirty="0"/>
              <a:t>with Maven</a:t>
            </a:r>
          </a:p>
          <a:p>
            <a:pPr marL="457200" indent="-457200">
              <a:buFont typeface="Arial" panose="020B0604020202020204" pitchFamily="34" charset="0"/>
              <a:buChar char="•"/>
            </a:pPr>
            <a:r>
              <a:rPr lang="en-US" dirty="0"/>
              <a:t>Full suite of tests</a:t>
            </a:r>
          </a:p>
          <a:p>
            <a:pPr marL="457200" indent="-457200">
              <a:buFont typeface="Arial" panose="020B0604020202020204" pitchFamily="34" charset="0"/>
              <a:buChar char="•"/>
            </a:pPr>
            <a:r>
              <a:rPr lang="en-US" dirty="0"/>
              <a:t>IntelliJ: IDE</a:t>
            </a:r>
          </a:p>
          <a:p>
            <a:pPr marL="457200" indent="-457200">
              <a:buFont typeface="Arial" panose="020B0604020202020204" pitchFamily="34" charset="0"/>
              <a:buChar char="•"/>
            </a:pPr>
            <a:endParaRPr lang="en-US" dirty="0"/>
          </a:p>
          <a:p>
            <a:endParaRPr lang="en-US" dirty="0"/>
          </a:p>
        </p:txBody>
      </p:sp>
    </p:spTree>
    <p:extLst>
      <p:ext uri="{BB962C8B-B14F-4D97-AF65-F5344CB8AC3E}">
        <p14:creationId xmlns:p14="http://schemas.microsoft.com/office/powerpoint/2010/main" val="197554066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192E4A-6F41-F047-8828-24DEFA465FC4}"/>
              </a:ext>
            </a:extLst>
          </p:cNvPr>
          <p:cNvSpPr>
            <a:spLocks noGrp="1"/>
          </p:cNvSpPr>
          <p:nvPr>
            <p:ph type="title"/>
          </p:nvPr>
        </p:nvSpPr>
        <p:spPr/>
        <p:txBody>
          <a:bodyPr/>
          <a:lstStyle/>
          <a:p>
            <a:r>
              <a:rPr lang="en-US" dirty="0"/>
              <a:t>Project Goals</a:t>
            </a:r>
          </a:p>
        </p:txBody>
      </p:sp>
      <p:sp>
        <p:nvSpPr>
          <p:cNvPr id="3" name="Content Placeholder 2">
            <a:extLst>
              <a:ext uri="{FF2B5EF4-FFF2-40B4-BE49-F238E27FC236}">
                <a16:creationId xmlns:a16="http://schemas.microsoft.com/office/drawing/2014/main" id="{740E8847-F59D-C942-82A0-53993430B09C}"/>
              </a:ext>
            </a:extLst>
          </p:cNvPr>
          <p:cNvSpPr>
            <a:spLocks noGrp="1"/>
          </p:cNvSpPr>
          <p:nvPr>
            <p:ph idx="1"/>
          </p:nvPr>
        </p:nvSpPr>
        <p:spPr/>
        <p:txBody>
          <a:bodyPr/>
          <a:lstStyle/>
          <a:p>
            <a:pPr marL="457200" indent="-457200">
              <a:buFont typeface="Arial" panose="020B0604020202020204" pitchFamily="34" charset="0"/>
              <a:buChar char="•"/>
            </a:pPr>
            <a:r>
              <a:rPr lang="en-US" dirty="0"/>
              <a:t>Allen’s Relations for Interval Sort Merge Join</a:t>
            </a:r>
          </a:p>
          <a:p>
            <a:pPr marL="457200" indent="-457200">
              <a:buFont typeface="Arial" panose="020B0604020202020204" pitchFamily="34" charset="0"/>
              <a:buChar char="•"/>
            </a:pPr>
            <a:r>
              <a:rPr lang="en-US" dirty="0"/>
              <a:t>Interval Time Sweep Join</a:t>
            </a:r>
          </a:p>
          <a:p>
            <a:pPr marL="457200" indent="-457200">
              <a:buFont typeface="Arial" panose="020B0604020202020204" pitchFamily="34" charset="0"/>
              <a:buChar char="•"/>
            </a:pPr>
            <a:r>
              <a:rPr lang="en-US" dirty="0"/>
              <a:t>Unit Test for Time Sweep’s Active Manager (Added)</a:t>
            </a:r>
          </a:p>
          <a:p>
            <a:pPr marL="457200" indent="-457200">
              <a:buFont typeface="Arial" panose="020B0604020202020204" pitchFamily="34" charset="0"/>
              <a:buChar char="•"/>
            </a:pPr>
            <a:r>
              <a:rPr lang="en-US" dirty="0"/>
              <a:t>Add a query hint to choose between interval joins (Stretch)</a:t>
            </a:r>
          </a:p>
        </p:txBody>
      </p:sp>
    </p:spTree>
    <p:extLst>
      <p:ext uri="{BB962C8B-B14F-4D97-AF65-F5344CB8AC3E}">
        <p14:creationId xmlns:p14="http://schemas.microsoft.com/office/powerpoint/2010/main" val="326741915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09A1C012-8297-4361-ACE8-A2509FB189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4206240"/>
            <a:ext cx="12192000" cy="265176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2" name="Rectangle 11">
            <a:extLst>
              <a:ext uri="{FF2B5EF4-FFF2-40B4-BE49-F238E27FC236}">
                <a16:creationId xmlns:a16="http://schemas.microsoft.com/office/drawing/2014/main" id="{4AA13AD3-0A4F-475A-BEBB-DEEFF5C096C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52F9B1C2-7D20-4F91-A660-197C98B9A3B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939445"/>
            <a:ext cx="6114985" cy="2298326"/>
          </a:xfrm>
          <a:prstGeom prst="rect">
            <a:avLst/>
          </a:prstGeom>
          <a:solidFill>
            <a:schemeClr val="tx1">
              <a:alpha val="96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DC41CEB5-9775-4C4F-B68E-D4DCE42FDFAB}"/>
              </a:ext>
            </a:extLst>
          </p:cNvPr>
          <p:cNvSpPr>
            <a:spLocks noGrp="1"/>
          </p:cNvSpPr>
          <p:nvPr>
            <p:ph type="title"/>
          </p:nvPr>
        </p:nvSpPr>
        <p:spPr>
          <a:xfrm>
            <a:off x="960119" y="2100845"/>
            <a:ext cx="4670234" cy="1975527"/>
          </a:xfrm>
        </p:spPr>
        <p:txBody>
          <a:bodyPr vert="horz" lIns="91440" tIns="45720" rIns="91440" bIns="45720" rtlCol="0" anchor="ctr">
            <a:normAutofit/>
          </a:bodyPr>
          <a:lstStyle/>
          <a:p>
            <a:r>
              <a:rPr lang="en-US" sz="4100" dirty="0"/>
              <a:t>Intervals and Allen’s Relations</a:t>
            </a:r>
            <a:br>
              <a:rPr lang="en-US" sz="4100" dirty="0"/>
            </a:br>
            <a:r>
              <a:rPr lang="en-US" sz="2400" dirty="0"/>
              <a:t>Goal #1</a:t>
            </a:r>
          </a:p>
        </p:txBody>
      </p:sp>
      <p:sp useBgFill="1">
        <p:nvSpPr>
          <p:cNvPr id="16" name="Rectangle 15">
            <a:extLst>
              <a:ext uri="{FF2B5EF4-FFF2-40B4-BE49-F238E27FC236}">
                <a16:creationId xmlns:a16="http://schemas.microsoft.com/office/drawing/2014/main" id="{A89C4E6E-ECA4-40E5-A54E-13E92B678E8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 y="4237771"/>
            <a:ext cx="6114982" cy="80935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Content Placeholder 4" descr="Chart, bar chart&#10;&#10;Description automatically generated">
            <a:extLst>
              <a:ext uri="{FF2B5EF4-FFF2-40B4-BE49-F238E27FC236}">
                <a16:creationId xmlns:a16="http://schemas.microsoft.com/office/drawing/2014/main" id="{B3DC6F2B-4C34-324A-9176-A35E7BE2CB12}"/>
              </a:ext>
            </a:extLst>
          </p:cNvPr>
          <p:cNvPicPr>
            <a:picLocks noGrp="1" noChangeAspect="1"/>
          </p:cNvPicPr>
          <p:nvPr>
            <p:ph idx="1"/>
          </p:nvPr>
        </p:nvPicPr>
        <p:blipFill>
          <a:blip r:embed="rId3"/>
          <a:stretch>
            <a:fillRect/>
          </a:stretch>
        </p:blipFill>
        <p:spPr>
          <a:xfrm>
            <a:off x="6096000" y="86341"/>
            <a:ext cx="6095495" cy="6461669"/>
          </a:xfrm>
          <a:prstGeom prst="rect">
            <a:avLst/>
          </a:prstGeom>
        </p:spPr>
      </p:pic>
      <p:sp>
        <p:nvSpPr>
          <p:cNvPr id="6" name="TextBox 5">
            <a:extLst>
              <a:ext uri="{FF2B5EF4-FFF2-40B4-BE49-F238E27FC236}">
                <a16:creationId xmlns:a16="http://schemas.microsoft.com/office/drawing/2014/main" id="{72EE43A2-0347-7C49-924C-7CA1B71F7473}"/>
              </a:ext>
            </a:extLst>
          </p:cNvPr>
          <p:cNvSpPr txBox="1"/>
          <p:nvPr/>
        </p:nvSpPr>
        <p:spPr>
          <a:xfrm>
            <a:off x="10454589" y="6634350"/>
            <a:ext cx="1863535" cy="246221"/>
          </a:xfrm>
          <a:prstGeom prst="rect">
            <a:avLst/>
          </a:prstGeom>
          <a:noFill/>
        </p:spPr>
        <p:txBody>
          <a:bodyPr wrap="square" rtlCol="0">
            <a:spAutoFit/>
          </a:bodyPr>
          <a:lstStyle/>
          <a:p>
            <a:r>
              <a:rPr lang="en-US" sz="1000" dirty="0"/>
              <a:t>Photo Created by Dr. Carman</a:t>
            </a:r>
          </a:p>
        </p:txBody>
      </p:sp>
      <p:pic>
        <p:nvPicPr>
          <p:cNvPr id="4" name="Picture 3" descr="A screenshot of a computer&#10;&#10;Description automatically generated with low confidence">
            <a:extLst>
              <a:ext uri="{FF2B5EF4-FFF2-40B4-BE49-F238E27FC236}">
                <a16:creationId xmlns:a16="http://schemas.microsoft.com/office/drawing/2014/main" id="{5C3E2F23-DECF-3B4D-AC36-26DBB1BB7B1E}"/>
              </a:ext>
            </a:extLst>
          </p:cNvPr>
          <p:cNvPicPr>
            <a:picLocks noChangeAspect="1"/>
          </p:cNvPicPr>
          <p:nvPr/>
        </p:nvPicPr>
        <p:blipFill>
          <a:blip r:embed="rId4"/>
          <a:stretch>
            <a:fillRect/>
          </a:stretch>
        </p:blipFill>
        <p:spPr>
          <a:xfrm>
            <a:off x="960119" y="4611094"/>
            <a:ext cx="4350090" cy="1376049"/>
          </a:xfrm>
          <a:prstGeom prst="rect">
            <a:avLst/>
          </a:prstGeom>
        </p:spPr>
      </p:pic>
    </p:spTree>
    <p:extLst>
      <p:ext uri="{BB962C8B-B14F-4D97-AF65-F5344CB8AC3E}">
        <p14:creationId xmlns:p14="http://schemas.microsoft.com/office/powerpoint/2010/main" val="1333220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EB6D1D7F-141C-4D8E-BFBA-D95B68E1638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24"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558DA214-7FDA-4C9D-A7CF-9AD725E290E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657345"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DC41CEB5-9775-4C4F-B68E-D4DCE42FDFAB}"/>
              </a:ext>
            </a:extLst>
          </p:cNvPr>
          <p:cNvSpPr>
            <a:spLocks noGrp="1"/>
          </p:cNvSpPr>
          <p:nvPr>
            <p:ph type="title"/>
          </p:nvPr>
        </p:nvSpPr>
        <p:spPr>
          <a:xfrm>
            <a:off x="960120" y="643467"/>
            <a:ext cx="3212593" cy="5571066"/>
          </a:xfrm>
        </p:spPr>
        <p:txBody>
          <a:bodyPr vert="horz" lIns="91440" tIns="45720" rIns="91440" bIns="45720" rtlCol="0">
            <a:normAutofit/>
          </a:bodyPr>
          <a:lstStyle/>
          <a:p>
            <a:r>
              <a:rPr lang="en-US" sz="5100"/>
              <a:t>Allen’s Relations</a:t>
            </a:r>
          </a:p>
        </p:txBody>
      </p:sp>
      <p:sp>
        <p:nvSpPr>
          <p:cNvPr id="4" name="Content Placeholder 3">
            <a:extLst>
              <a:ext uri="{FF2B5EF4-FFF2-40B4-BE49-F238E27FC236}">
                <a16:creationId xmlns:a16="http://schemas.microsoft.com/office/drawing/2014/main" id="{2174C8BB-5681-384E-A0E8-FE7EEF6C3588}"/>
              </a:ext>
            </a:extLst>
          </p:cNvPr>
          <p:cNvSpPr>
            <a:spLocks noGrp="1"/>
          </p:cNvSpPr>
          <p:nvPr>
            <p:ph idx="1"/>
          </p:nvPr>
        </p:nvSpPr>
        <p:spPr>
          <a:xfrm>
            <a:off x="5302336" y="643467"/>
            <a:ext cx="5926496" cy="5571066"/>
          </a:xfrm>
        </p:spPr>
        <p:txBody>
          <a:bodyPr anchor="ctr">
            <a:normAutofit/>
          </a:bodyPr>
          <a:lstStyle/>
          <a:p>
            <a:pPr marL="457200" indent="-457200">
              <a:lnSpc>
                <a:spcPct val="91000"/>
              </a:lnSpc>
              <a:buFont typeface="Arial" panose="020B0604020202020204" pitchFamily="34" charset="0"/>
              <a:buChar char="•"/>
            </a:pPr>
            <a:r>
              <a:rPr lang="en-US" sz="1800" dirty="0"/>
              <a:t>Before</a:t>
            </a:r>
          </a:p>
          <a:p>
            <a:pPr marL="457200" indent="-457200">
              <a:lnSpc>
                <a:spcPct val="91000"/>
              </a:lnSpc>
              <a:buFont typeface="Arial" panose="020B0604020202020204" pitchFamily="34" charset="0"/>
              <a:buChar char="•"/>
            </a:pPr>
            <a:r>
              <a:rPr lang="en-US" sz="1800" dirty="0"/>
              <a:t>After</a:t>
            </a:r>
          </a:p>
          <a:p>
            <a:pPr marL="457200" indent="-457200">
              <a:lnSpc>
                <a:spcPct val="91000"/>
              </a:lnSpc>
              <a:buFont typeface="Arial" panose="020B0604020202020204" pitchFamily="34" charset="0"/>
              <a:buChar char="•"/>
            </a:pPr>
            <a:r>
              <a:rPr lang="en-US" sz="1800" dirty="0"/>
              <a:t>Overlaps</a:t>
            </a:r>
          </a:p>
          <a:p>
            <a:pPr marL="457200" indent="-457200">
              <a:lnSpc>
                <a:spcPct val="91000"/>
              </a:lnSpc>
              <a:buFont typeface="Arial" panose="020B0604020202020204" pitchFamily="34" charset="0"/>
              <a:buChar char="•"/>
            </a:pPr>
            <a:r>
              <a:rPr lang="en-US" sz="1800" dirty="0"/>
              <a:t>Overlapped-by</a:t>
            </a:r>
          </a:p>
          <a:p>
            <a:pPr marL="457200" indent="-457200">
              <a:lnSpc>
                <a:spcPct val="91000"/>
              </a:lnSpc>
              <a:buFont typeface="Arial" panose="020B0604020202020204" pitchFamily="34" charset="0"/>
              <a:buChar char="•"/>
            </a:pPr>
            <a:r>
              <a:rPr lang="en-US" sz="1800" dirty="0"/>
              <a:t>Overlapping</a:t>
            </a:r>
          </a:p>
          <a:p>
            <a:pPr marL="457200" indent="-457200">
              <a:lnSpc>
                <a:spcPct val="91000"/>
              </a:lnSpc>
              <a:buFont typeface="Arial" panose="020B0604020202020204" pitchFamily="34" charset="0"/>
              <a:buChar char="•"/>
            </a:pPr>
            <a:r>
              <a:rPr lang="en-US" sz="1800" dirty="0"/>
              <a:t>Covers</a:t>
            </a:r>
          </a:p>
          <a:p>
            <a:pPr marL="457200" indent="-457200">
              <a:lnSpc>
                <a:spcPct val="91000"/>
              </a:lnSpc>
              <a:buFont typeface="Arial" panose="020B0604020202020204" pitchFamily="34" charset="0"/>
              <a:buChar char="•"/>
            </a:pPr>
            <a:r>
              <a:rPr lang="en-US" sz="1800" dirty="0"/>
              <a:t>Covered-by</a:t>
            </a:r>
          </a:p>
          <a:p>
            <a:pPr marL="457200" indent="-457200">
              <a:lnSpc>
                <a:spcPct val="91000"/>
              </a:lnSpc>
              <a:buFont typeface="Arial" panose="020B0604020202020204" pitchFamily="34" charset="0"/>
              <a:buChar char="•"/>
            </a:pPr>
            <a:r>
              <a:rPr lang="en-US" sz="1800" dirty="0">
                <a:solidFill>
                  <a:srgbClr val="FF0000"/>
                </a:solidFill>
              </a:rPr>
              <a:t>Meets</a:t>
            </a:r>
          </a:p>
          <a:p>
            <a:pPr marL="457200" indent="-457200">
              <a:lnSpc>
                <a:spcPct val="91000"/>
              </a:lnSpc>
              <a:buFont typeface="Arial" panose="020B0604020202020204" pitchFamily="34" charset="0"/>
              <a:buChar char="•"/>
            </a:pPr>
            <a:r>
              <a:rPr lang="en-US" sz="1800" dirty="0">
                <a:solidFill>
                  <a:srgbClr val="FF0000"/>
                </a:solidFill>
              </a:rPr>
              <a:t>Met-by</a:t>
            </a:r>
          </a:p>
          <a:p>
            <a:pPr marL="457200" indent="-457200">
              <a:lnSpc>
                <a:spcPct val="91000"/>
              </a:lnSpc>
              <a:buFont typeface="Arial" panose="020B0604020202020204" pitchFamily="34" charset="0"/>
              <a:buChar char="•"/>
            </a:pPr>
            <a:r>
              <a:rPr lang="en-US" sz="1800" dirty="0">
                <a:solidFill>
                  <a:srgbClr val="FF0000"/>
                </a:solidFill>
              </a:rPr>
              <a:t>Starts</a:t>
            </a:r>
          </a:p>
          <a:p>
            <a:pPr marL="457200" indent="-457200">
              <a:lnSpc>
                <a:spcPct val="91000"/>
              </a:lnSpc>
              <a:buFont typeface="Arial" panose="020B0604020202020204" pitchFamily="34" charset="0"/>
              <a:buChar char="•"/>
            </a:pPr>
            <a:r>
              <a:rPr lang="en-US" sz="1800" dirty="0">
                <a:solidFill>
                  <a:srgbClr val="FF0000"/>
                </a:solidFill>
              </a:rPr>
              <a:t>Started-by</a:t>
            </a:r>
          </a:p>
          <a:p>
            <a:pPr marL="457200" indent="-457200">
              <a:lnSpc>
                <a:spcPct val="91000"/>
              </a:lnSpc>
              <a:buFont typeface="Arial" panose="020B0604020202020204" pitchFamily="34" charset="0"/>
              <a:buChar char="•"/>
            </a:pPr>
            <a:r>
              <a:rPr lang="en-US" sz="1800" dirty="0">
                <a:solidFill>
                  <a:srgbClr val="FF0000"/>
                </a:solidFill>
              </a:rPr>
              <a:t>Ends</a:t>
            </a:r>
          </a:p>
          <a:p>
            <a:pPr marL="457200" indent="-457200">
              <a:lnSpc>
                <a:spcPct val="91000"/>
              </a:lnSpc>
              <a:buFont typeface="Arial" panose="020B0604020202020204" pitchFamily="34" charset="0"/>
              <a:buChar char="•"/>
            </a:pPr>
            <a:r>
              <a:rPr lang="en-US" sz="1800" dirty="0">
                <a:solidFill>
                  <a:srgbClr val="FF0000"/>
                </a:solidFill>
              </a:rPr>
              <a:t>Ended-by</a:t>
            </a:r>
          </a:p>
        </p:txBody>
      </p:sp>
    </p:spTree>
    <p:extLst>
      <p:ext uri="{BB962C8B-B14F-4D97-AF65-F5344CB8AC3E}">
        <p14:creationId xmlns:p14="http://schemas.microsoft.com/office/powerpoint/2010/main" val="360186331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654F5B-4510-394D-843F-22534AFA1078}"/>
              </a:ext>
            </a:extLst>
          </p:cNvPr>
          <p:cNvSpPr>
            <a:spLocks noGrp="1"/>
          </p:cNvSpPr>
          <p:nvPr>
            <p:ph type="title"/>
          </p:nvPr>
        </p:nvSpPr>
        <p:spPr/>
        <p:txBody>
          <a:bodyPr>
            <a:normAutofit/>
          </a:bodyPr>
          <a:lstStyle/>
          <a:p>
            <a:r>
              <a:rPr lang="en-US" dirty="0"/>
              <a:t>Interval Time Sweep Join</a:t>
            </a:r>
            <a:br>
              <a:rPr lang="en-US" dirty="0"/>
            </a:br>
            <a:r>
              <a:rPr lang="en-US" sz="2700" dirty="0"/>
              <a:t>Goal #2</a:t>
            </a:r>
          </a:p>
        </p:txBody>
      </p:sp>
      <p:sp>
        <p:nvSpPr>
          <p:cNvPr id="3" name="Content Placeholder 2">
            <a:extLst>
              <a:ext uri="{FF2B5EF4-FFF2-40B4-BE49-F238E27FC236}">
                <a16:creationId xmlns:a16="http://schemas.microsoft.com/office/drawing/2014/main" id="{41C817AB-7433-8C4A-83E0-D918F78FBD28}"/>
              </a:ext>
            </a:extLst>
          </p:cNvPr>
          <p:cNvSpPr>
            <a:spLocks noGrp="1"/>
          </p:cNvSpPr>
          <p:nvPr>
            <p:ph idx="1"/>
          </p:nvPr>
        </p:nvSpPr>
        <p:spPr/>
        <p:txBody>
          <a:bodyPr/>
          <a:lstStyle/>
          <a:p>
            <a:pPr marL="457200" indent="-457200">
              <a:buFont typeface="Arial" panose="020B0604020202020204" pitchFamily="34" charset="0"/>
              <a:buChar char="•"/>
            </a:pPr>
            <a:r>
              <a:rPr lang="en-US" dirty="0"/>
              <a:t>Asterix Join Utils</a:t>
            </a:r>
          </a:p>
          <a:p>
            <a:pPr marL="457200" indent="-457200">
              <a:buFont typeface="Arial" panose="020B0604020202020204" pitchFamily="34" charset="0"/>
              <a:buChar char="•"/>
            </a:pPr>
            <a:r>
              <a:rPr lang="en-US" dirty="0"/>
              <a:t>Physical Operator</a:t>
            </a:r>
          </a:p>
          <a:p>
            <a:pPr marL="457200" indent="-457200">
              <a:buFont typeface="Arial" panose="020B0604020202020204" pitchFamily="34" charset="0"/>
              <a:buChar char="•"/>
            </a:pPr>
            <a:r>
              <a:rPr lang="en-US" dirty="0"/>
              <a:t>Operator Descriptor</a:t>
            </a:r>
          </a:p>
          <a:p>
            <a:pPr marL="457200" indent="-457200">
              <a:buFont typeface="Arial" panose="020B0604020202020204" pitchFamily="34" charset="0"/>
              <a:buChar char="•"/>
            </a:pPr>
            <a:r>
              <a:rPr lang="en-US" dirty="0"/>
              <a:t>Time Sweep Join Algorithm</a:t>
            </a:r>
          </a:p>
          <a:p>
            <a:pPr marL="457200" indent="-457200">
              <a:buFont typeface="Arial" panose="020B0604020202020204" pitchFamily="34" charset="0"/>
              <a:buChar char="•"/>
            </a:pPr>
            <a:r>
              <a:rPr lang="en-US" dirty="0"/>
              <a:t>Memory Management and other Utilities</a:t>
            </a:r>
          </a:p>
          <a:p>
            <a:endParaRPr lang="en-US" dirty="0"/>
          </a:p>
        </p:txBody>
      </p:sp>
    </p:spTree>
    <p:extLst>
      <p:ext uri="{BB962C8B-B14F-4D97-AF65-F5344CB8AC3E}">
        <p14:creationId xmlns:p14="http://schemas.microsoft.com/office/powerpoint/2010/main" val="60295725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088DB3-3C61-8244-9EAA-6D5A69145B8D}"/>
              </a:ext>
            </a:extLst>
          </p:cNvPr>
          <p:cNvSpPr>
            <a:spLocks noGrp="1"/>
          </p:cNvSpPr>
          <p:nvPr>
            <p:ph type="title"/>
          </p:nvPr>
        </p:nvSpPr>
        <p:spPr/>
        <p:txBody>
          <a:bodyPr/>
          <a:lstStyle/>
          <a:p>
            <a:r>
              <a:rPr lang="en-US" dirty="0"/>
              <a:t>Time Sweep’s Algorithm</a:t>
            </a:r>
          </a:p>
        </p:txBody>
      </p:sp>
      <p:sp>
        <p:nvSpPr>
          <p:cNvPr id="3" name="Content Placeholder 2">
            <a:extLst>
              <a:ext uri="{FF2B5EF4-FFF2-40B4-BE49-F238E27FC236}">
                <a16:creationId xmlns:a16="http://schemas.microsoft.com/office/drawing/2014/main" id="{4C66D1E8-0D9E-E74A-9BAC-D08200B1F5C5}"/>
              </a:ext>
            </a:extLst>
          </p:cNvPr>
          <p:cNvSpPr>
            <a:spLocks noGrp="1"/>
          </p:cNvSpPr>
          <p:nvPr>
            <p:ph idx="1"/>
          </p:nvPr>
        </p:nvSpPr>
        <p:spPr/>
        <p:txBody>
          <a:bodyPr>
            <a:normAutofit fontScale="70000" lnSpcReduction="20000"/>
          </a:bodyPr>
          <a:lstStyle/>
          <a:p>
            <a:pPr marL="514350" lvl="0" indent="-514350">
              <a:buFont typeface="+mj-lt"/>
              <a:buAutoNum type="arabicPeriod"/>
            </a:pPr>
            <a:r>
              <a:rPr lang="en-US" dirty="0"/>
              <a:t>Write all intervals in probe side to a probe run file, and all intervals on build side to a build run file. </a:t>
            </a:r>
          </a:p>
          <a:p>
            <a:pPr marL="514350" lvl="0" indent="-514350">
              <a:buFont typeface="+mj-lt"/>
              <a:buAutoNum type="arabicPeriod"/>
            </a:pPr>
            <a:r>
              <a:rPr lang="en-US" dirty="0"/>
              <a:t>Load tuples from both the probe and build sides into a cursor.</a:t>
            </a:r>
          </a:p>
          <a:p>
            <a:pPr marL="514350" lvl="0" indent="-514350">
              <a:buFont typeface="+mj-lt"/>
              <a:buAutoNum type="arabicPeriod"/>
            </a:pPr>
            <a:r>
              <a:rPr lang="en-US" dirty="0"/>
              <a:t>If both have tuples begin the join.</a:t>
            </a:r>
          </a:p>
          <a:p>
            <a:pPr marL="514350" lvl="0" indent="-514350">
              <a:buFont typeface="+mj-lt"/>
              <a:buAutoNum type="arabicPeriod"/>
            </a:pPr>
            <a:r>
              <a:rPr lang="en-US" dirty="0"/>
              <a:t>If no more tuples exist on the probe side, process the build side or vice versa. If both sides have tuples process the side with the interval that starts earlier in time.</a:t>
            </a:r>
          </a:p>
          <a:p>
            <a:pPr marL="514350" lvl="0" indent="-514350">
              <a:buFont typeface="+mj-lt"/>
              <a:buAutoNum type="arabicPeriod"/>
            </a:pPr>
            <a:r>
              <a:rPr lang="en-US" dirty="0"/>
              <a:t>If the probe side is chosen to be processed first, add the probe tuple to the active sweep manager and then match the probe tuple with all tuples in memory on the build side. If the build side is chosen, do the same thing, but for the build side instead.</a:t>
            </a:r>
          </a:p>
          <a:p>
            <a:pPr marL="514350" lvl="0" indent="-514350">
              <a:buFont typeface="+mj-lt"/>
              <a:buAutoNum type="arabicPeriod"/>
            </a:pPr>
            <a:r>
              <a:rPr lang="en-US" dirty="0"/>
              <a:t>Increment whatever side was just processed, and if at least one side still has a tuple go back to step three. Otherwise, close join and print results. </a:t>
            </a:r>
          </a:p>
          <a:p>
            <a:endParaRPr lang="en-US" dirty="0"/>
          </a:p>
        </p:txBody>
      </p:sp>
    </p:spTree>
    <p:extLst>
      <p:ext uri="{BB962C8B-B14F-4D97-AF65-F5344CB8AC3E}">
        <p14:creationId xmlns:p14="http://schemas.microsoft.com/office/powerpoint/2010/main" val="382286042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31D225-73B6-7644-92EE-8A5CEF3F5DB5}"/>
              </a:ext>
            </a:extLst>
          </p:cNvPr>
          <p:cNvSpPr>
            <a:spLocks noGrp="1"/>
          </p:cNvSpPr>
          <p:nvPr>
            <p:ph type="title"/>
          </p:nvPr>
        </p:nvSpPr>
        <p:spPr/>
        <p:txBody>
          <a:bodyPr/>
          <a:lstStyle/>
          <a:p>
            <a:r>
              <a:rPr lang="en-US" dirty="0"/>
              <a:t>Time Sweep's Algorithm</a:t>
            </a:r>
          </a:p>
        </p:txBody>
      </p:sp>
      <p:sp>
        <p:nvSpPr>
          <p:cNvPr id="5" name="TextBox 4">
            <a:extLst>
              <a:ext uri="{FF2B5EF4-FFF2-40B4-BE49-F238E27FC236}">
                <a16:creationId xmlns:a16="http://schemas.microsoft.com/office/drawing/2014/main" id="{F5F71D35-F6BA-604B-93CB-4D5EA58C4463}"/>
              </a:ext>
            </a:extLst>
          </p:cNvPr>
          <p:cNvSpPr txBox="1"/>
          <p:nvPr/>
        </p:nvSpPr>
        <p:spPr>
          <a:xfrm>
            <a:off x="1219200" y="2822713"/>
            <a:ext cx="1762539" cy="369332"/>
          </a:xfrm>
          <a:prstGeom prst="rect">
            <a:avLst/>
          </a:prstGeom>
          <a:noFill/>
        </p:spPr>
        <p:txBody>
          <a:bodyPr wrap="square" rtlCol="0">
            <a:spAutoFit/>
          </a:bodyPr>
          <a:lstStyle/>
          <a:p>
            <a:pPr algn="ctr"/>
            <a:r>
              <a:rPr lang="en-US" dirty="0"/>
              <a:t>Build Stream</a:t>
            </a:r>
          </a:p>
        </p:txBody>
      </p:sp>
      <p:sp>
        <p:nvSpPr>
          <p:cNvPr id="6" name="TextBox 5">
            <a:extLst>
              <a:ext uri="{FF2B5EF4-FFF2-40B4-BE49-F238E27FC236}">
                <a16:creationId xmlns:a16="http://schemas.microsoft.com/office/drawing/2014/main" id="{E356A111-F84B-E94D-B103-D45C84E4177D}"/>
              </a:ext>
            </a:extLst>
          </p:cNvPr>
          <p:cNvSpPr txBox="1"/>
          <p:nvPr/>
        </p:nvSpPr>
        <p:spPr>
          <a:xfrm>
            <a:off x="3790122" y="2822713"/>
            <a:ext cx="1762539" cy="369332"/>
          </a:xfrm>
          <a:prstGeom prst="rect">
            <a:avLst/>
          </a:prstGeom>
          <a:noFill/>
        </p:spPr>
        <p:txBody>
          <a:bodyPr wrap="square" rtlCol="0">
            <a:spAutoFit/>
          </a:bodyPr>
          <a:lstStyle/>
          <a:p>
            <a:pPr algn="ctr"/>
            <a:r>
              <a:rPr lang="en-US" dirty="0"/>
              <a:t>Probe Stream</a:t>
            </a:r>
          </a:p>
        </p:txBody>
      </p:sp>
      <p:sp>
        <p:nvSpPr>
          <p:cNvPr id="7" name="TextBox 6">
            <a:extLst>
              <a:ext uri="{FF2B5EF4-FFF2-40B4-BE49-F238E27FC236}">
                <a16:creationId xmlns:a16="http://schemas.microsoft.com/office/drawing/2014/main" id="{728363A1-B411-D94D-B435-F24F300899F2}"/>
              </a:ext>
            </a:extLst>
          </p:cNvPr>
          <p:cNvSpPr txBox="1"/>
          <p:nvPr/>
        </p:nvSpPr>
        <p:spPr>
          <a:xfrm>
            <a:off x="6361044" y="2822713"/>
            <a:ext cx="1762539" cy="369332"/>
          </a:xfrm>
          <a:prstGeom prst="rect">
            <a:avLst/>
          </a:prstGeom>
          <a:noFill/>
        </p:spPr>
        <p:txBody>
          <a:bodyPr wrap="square" rtlCol="0">
            <a:spAutoFit/>
          </a:bodyPr>
          <a:lstStyle/>
          <a:p>
            <a:pPr algn="ctr"/>
            <a:r>
              <a:rPr lang="en-US" dirty="0"/>
              <a:t>Build Memory</a:t>
            </a:r>
          </a:p>
        </p:txBody>
      </p:sp>
      <p:sp>
        <p:nvSpPr>
          <p:cNvPr id="8" name="TextBox 7">
            <a:extLst>
              <a:ext uri="{FF2B5EF4-FFF2-40B4-BE49-F238E27FC236}">
                <a16:creationId xmlns:a16="http://schemas.microsoft.com/office/drawing/2014/main" id="{10E19187-3A4A-924C-BA7C-20AFC0148823}"/>
              </a:ext>
            </a:extLst>
          </p:cNvPr>
          <p:cNvSpPr txBox="1"/>
          <p:nvPr/>
        </p:nvSpPr>
        <p:spPr>
          <a:xfrm>
            <a:off x="8931966" y="2822713"/>
            <a:ext cx="1762539" cy="369332"/>
          </a:xfrm>
          <a:prstGeom prst="rect">
            <a:avLst/>
          </a:prstGeom>
          <a:noFill/>
        </p:spPr>
        <p:txBody>
          <a:bodyPr wrap="square" rtlCol="0">
            <a:spAutoFit/>
          </a:bodyPr>
          <a:lstStyle/>
          <a:p>
            <a:pPr algn="ctr"/>
            <a:r>
              <a:rPr lang="en-US" dirty="0"/>
              <a:t>Probe Memory</a:t>
            </a:r>
          </a:p>
        </p:txBody>
      </p:sp>
      <p:cxnSp>
        <p:nvCxnSpPr>
          <p:cNvPr id="10" name="Straight Connector 9">
            <a:extLst>
              <a:ext uri="{FF2B5EF4-FFF2-40B4-BE49-F238E27FC236}">
                <a16:creationId xmlns:a16="http://schemas.microsoft.com/office/drawing/2014/main" id="{21DAE5A9-4564-5249-A7F3-B4721078D195}"/>
              </a:ext>
            </a:extLst>
          </p:cNvPr>
          <p:cNvCxnSpPr/>
          <p:nvPr/>
        </p:nvCxnSpPr>
        <p:spPr>
          <a:xfrm>
            <a:off x="1398102" y="3697356"/>
            <a:ext cx="1285461" cy="0"/>
          </a:xfrm>
          <a:prstGeom prst="line">
            <a:avLst/>
          </a:prstGeom>
          <a:ln w="19050"/>
        </p:spPr>
        <p:style>
          <a:lnRef idx="1">
            <a:schemeClr val="accent1"/>
          </a:lnRef>
          <a:fillRef idx="0">
            <a:schemeClr val="accent1"/>
          </a:fillRef>
          <a:effectRef idx="0">
            <a:schemeClr val="accent1"/>
          </a:effectRef>
          <a:fontRef idx="minor">
            <a:schemeClr val="tx1"/>
          </a:fontRef>
        </p:style>
      </p:cxnSp>
      <p:cxnSp>
        <p:nvCxnSpPr>
          <p:cNvPr id="12" name="Straight Connector 11">
            <a:extLst>
              <a:ext uri="{FF2B5EF4-FFF2-40B4-BE49-F238E27FC236}">
                <a16:creationId xmlns:a16="http://schemas.microsoft.com/office/drawing/2014/main" id="{BC627B49-C181-6046-8B0E-F028B3C2A9CC}"/>
              </a:ext>
            </a:extLst>
          </p:cNvPr>
          <p:cNvCxnSpPr>
            <a:cxnSpLocks/>
          </p:cNvCxnSpPr>
          <p:nvPr/>
        </p:nvCxnSpPr>
        <p:spPr>
          <a:xfrm>
            <a:off x="1457738" y="4518991"/>
            <a:ext cx="1285461" cy="0"/>
          </a:xfrm>
          <a:prstGeom prst="line">
            <a:avLst/>
          </a:prstGeom>
          <a:ln w="25400"/>
        </p:spPr>
        <p:style>
          <a:lnRef idx="1">
            <a:schemeClr val="accent1"/>
          </a:lnRef>
          <a:fillRef idx="0">
            <a:schemeClr val="accent1"/>
          </a:fillRef>
          <a:effectRef idx="0">
            <a:schemeClr val="accent1"/>
          </a:effectRef>
          <a:fontRef idx="minor">
            <a:schemeClr val="tx1"/>
          </a:fontRef>
        </p:style>
      </p:cxnSp>
      <p:cxnSp>
        <p:nvCxnSpPr>
          <p:cNvPr id="14" name="Straight Connector 13">
            <a:extLst>
              <a:ext uri="{FF2B5EF4-FFF2-40B4-BE49-F238E27FC236}">
                <a16:creationId xmlns:a16="http://schemas.microsoft.com/office/drawing/2014/main" id="{73EA302A-902A-A64C-93D4-CFF96E34C24D}"/>
              </a:ext>
            </a:extLst>
          </p:cNvPr>
          <p:cNvCxnSpPr/>
          <p:nvPr/>
        </p:nvCxnSpPr>
        <p:spPr>
          <a:xfrm>
            <a:off x="4028659" y="3664226"/>
            <a:ext cx="1285461" cy="0"/>
          </a:xfrm>
          <a:prstGeom prst="line">
            <a:avLst/>
          </a:prstGeom>
          <a:ln w="19050"/>
        </p:spPr>
        <p:style>
          <a:lnRef idx="1">
            <a:schemeClr val="accent1"/>
          </a:lnRef>
          <a:fillRef idx="0">
            <a:schemeClr val="accent1"/>
          </a:fillRef>
          <a:effectRef idx="0">
            <a:schemeClr val="accent1"/>
          </a:effectRef>
          <a:fontRef idx="minor">
            <a:schemeClr val="tx1"/>
          </a:fontRef>
        </p:style>
      </p:cxnSp>
      <p:cxnSp>
        <p:nvCxnSpPr>
          <p:cNvPr id="15" name="Straight Connector 14">
            <a:extLst>
              <a:ext uri="{FF2B5EF4-FFF2-40B4-BE49-F238E27FC236}">
                <a16:creationId xmlns:a16="http://schemas.microsoft.com/office/drawing/2014/main" id="{49A914BD-F50C-8A44-AE76-B3E4867E3351}"/>
              </a:ext>
            </a:extLst>
          </p:cNvPr>
          <p:cNvCxnSpPr>
            <a:cxnSpLocks/>
          </p:cNvCxnSpPr>
          <p:nvPr/>
        </p:nvCxnSpPr>
        <p:spPr>
          <a:xfrm>
            <a:off x="4028659" y="4518991"/>
            <a:ext cx="1285461" cy="0"/>
          </a:xfrm>
          <a:prstGeom prst="line">
            <a:avLst/>
          </a:prstGeom>
          <a:ln w="25400"/>
        </p:spPr>
        <p:style>
          <a:lnRef idx="1">
            <a:schemeClr val="accent1"/>
          </a:lnRef>
          <a:fillRef idx="0">
            <a:schemeClr val="accent1"/>
          </a:fillRef>
          <a:effectRef idx="0">
            <a:schemeClr val="accent1"/>
          </a:effectRef>
          <a:fontRef idx="minor">
            <a:schemeClr val="tx1"/>
          </a:fontRef>
        </p:style>
      </p:cxnSp>
      <p:sp>
        <p:nvSpPr>
          <p:cNvPr id="19" name="TextBox 18">
            <a:extLst>
              <a:ext uri="{FF2B5EF4-FFF2-40B4-BE49-F238E27FC236}">
                <a16:creationId xmlns:a16="http://schemas.microsoft.com/office/drawing/2014/main" id="{68A23124-DB34-3D42-9D01-6E0C3F82F270}"/>
              </a:ext>
            </a:extLst>
          </p:cNvPr>
          <p:cNvSpPr txBox="1"/>
          <p:nvPr/>
        </p:nvSpPr>
        <p:spPr>
          <a:xfrm>
            <a:off x="3892828" y="4106445"/>
            <a:ext cx="437322" cy="369332"/>
          </a:xfrm>
          <a:prstGeom prst="rect">
            <a:avLst/>
          </a:prstGeom>
          <a:noFill/>
        </p:spPr>
        <p:txBody>
          <a:bodyPr wrap="square" rtlCol="0">
            <a:spAutoFit/>
          </a:bodyPr>
          <a:lstStyle/>
          <a:p>
            <a:r>
              <a:rPr lang="en-US" dirty="0"/>
              <a:t>4</a:t>
            </a:r>
          </a:p>
        </p:txBody>
      </p:sp>
      <p:sp>
        <p:nvSpPr>
          <p:cNvPr id="20" name="TextBox 19">
            <a:extLst>
              <a:ext uri="{FF2B5EF4-FFF2-40B4-BE49-F238E27FC236}">
                <a16:creationId xmlns:a16="http://schemas.microsoft.com/office/drawing/2014/main" id="{C71D141E-4198-424C-B8A8-19B71B9CDF92}"/>
              </a:ext>
            </a:extLst>
          </p:cNvPr>
          <p:cNvSpPr txBox="1"/>
          <p:nvPr/>
        </p:nvSpPr>
        <p:spPr>
          <a:xfrm>
            <a:off x="1239078" y="4106445"/>
            <a:ext cx="437322" cy="369332"/>
          </a:xfrm>
          <a:prstGeom prst="rect">
            <a:avLst/>
          </a:prstGeom>
          <a:noFill/>
        </p:spPr>
        <p:txBody>
          <a:bodyPr wrap="square" rtlCol="0">
            <a:spAutoFit/>
          </a:bodyPr>
          <a:lstStyle/>
          <a:p>
            <a:r>
              <a:rPr lang="en-US" dirty="0"/>
              <a:t>2</a:t>
            </a:r>
          </a:p>
        </p:txBody>
      </p:sp>
      <p:sp>
        <p:nvSpPr>
          <p:cNvPr id="21" name="TextBox 20">
            <a:extLst>
              <a:ext uri="{FF2B5EF4-FFF2-40B4-BE49-F238E27FC236}">
                <a16:creationId xmlns:a16="http://schemas.microsoft.com/office/drawing/2014/main" id="{87C0B7BE-CCFD-8840-8FA5-3046C3C49C45}"/>
              </a:ext>
            </a:extLst>
          </p:cNvPr>
          <p:cNvSpPr txBox="1"/>
          <p:nvPr/>
        </p:nvSpPr>
        <p:spPr>
          <a:xfrm>
            <a:off x="5095459" y="4106445"/>
            <a:ext cx="437322" cy="369332"/>
          </a:xfrm>
          <a:prstGeom prst="rect">
            <a:avLst/>
          </a:prstGeom>
          <a:noFill/>
        </p:spPr>
        <p:txBody>
          <a:bodyPr wrap="square" rtlCol="0">
            <a:spAutoFit/>
          </a:bodyPr>
          <a:lstStyle/>
          <a:p>
            <a:r>
              <a:rPr lang="en-US" dirty="0"/>
              <a:t>5</a:t>
            </a:r>
          </a:p>
        </p:txBody>
      </p:sp>
      <p:sp>
        <p:nvSpPr>
          <p:cNvPr id="22" name="TextBox 21">
            <a:extLst>
              <a:ext uri="{FF2B5EF4-FFF2-40B4-BE49-F238E27FC236}">
                <a16:creationId xmlns:a16="http://schemas.microsoft.com/office/drawing/2014/main" id="{E2E9CC4E-7720-1549-86E8-D2FF84168DCA}"/>
              </a:ext>
            </a:extLst>
          </p:cNvPr>
          <p:cNvSpPr txBox="1"/>
          <p:nvPr/>
        </p:nvSpPr>
        <p:spPr>
          <a:xfrm>
            <a:off x="2524538" y="4106445"/>
            <a:ext cx="437322" cy="369332"/>
          </a:xfrm>
          <a:prstGeom prst="rect">
            <a:avLst/>
          </a:prstGeom>
          <a:noFill/>
        </p:spPr>
        <p:txBody>
          <a:bodyPr wrap="square" rtlCol="0">
            <a:spAutoFit/>
          </a:bodyPr>
          <a:lstStyle/>
          <a:p>
            <a:r>
              <a:rPr lang="en-US" dirty="0"/>
              <a:t>5</a:t>
            </a:r>
          </a:p>
        </p:txBody>
      </p:sp>
      <p:sp>
        <p:nvSpPr>
          <p:cNvPr id="23" name="TextBox 22">
            <a:extLst>
              <a:ext uri="{FF2B5EF4-FFF2-40B4-BE49-F238E27FC236}">
                <a16:creationId xmlns:a16="http://schemas.microsoft.com/office/drawing/2014/main" id="{B04969C0-9A3F-3343-A58A-546B51794F21}"/>
              </a:ext>
            </a:extLst>
          </p:cNvPr>
          <p:cNvSpPr txBox="1"/>
          <p:nvPr/>
        </p:nvSpPr>
        <p:spPr>
          <a:xfrm>
            <a:off x="2479814" y="3260035"/>
            <a:ext cx="437322" cy="369332"/>
          </a:xfrm>
          <a:prstGeom prst="rect">
            <a:avLst/>
          </a:prstGeom>
          <a:noFill/>
        </p:spPr>
        <p:txBody>
          <a:bodyPr wrap="square" rtlCol="0">
            <a:spAutoFit/>
          </a:bodyPr>
          <a:lstStyle/>
          <a:p>
            <a:r>
              <a:rPr lang="en-US" dirty="0"/>
              <a:t>3</a:t>
            </a:r>
          </a:p>
        </p:txBody>
      </p:sp>
      <p:sp>
        <p:nvSpPr>
          <p:cNvPr id="24" name="TextBox 23">
            <a:extLst>
              <a:ext uri="{FF2B5EF4-FFF2-40B4-BE49-F238E27FC236}">
                <a16:creationId xmlns:a16="http://schemas.microsoft.com/office/drawing/2014/main" id="{E97DB674-5AFF-0948-827F-B8ED1230947A}"/>
              </a:ext>
            </a:extLst>
          </p:cNvPr>
          <p:cNvSpPr txBox="1"/>
          <p:nvPr/>
        </p:nvSpPr>
        <p:spPr>
          <a:xfrm>
            <a:off x="3892828" y="3285675"/>
            <a:ext cx="437322" cy="369332"/>
          </a:xfrm>
          <a:prstGeom prst="rect">
            <a:avLst/>
          </a:prstGeom>
          <a:noFill/>
        </p:spPr>
        <p:txBody>
          <a:bodyPr wrap="square" rtlCol="0">
            <a:spAutoFit/>
          </a:bodyPr>
          <a:lstStyle/>
          <a:p>
            <a:r>
              <a:rPr lang="en-US" dirty="0"/>
              <a:t>2</a:t>
            </a:r>
          </a:p>
        </p:txBody>
      </p:sp>
      <p:sp>
        <p:nvSpPr>
          <p:cNvPr id="25" name="TextBox 24">
            <a:extLst>
              <a:ext uri="{FF2B5EF4-FFF2-40B4-BE49-F238E27FC236}">
                <a16:creationId xmlns:a16="http://schemas.microsoft.com/office/drawing/2014/main" id="{0B34DDB1-FCD4-E246-9618-AF4295B8992B}"/>
              </a:ext>
            </a:extLst>
          </p:cNvPr>
          <p:cNvSpPr txBox="1"/>
          <p:nvPr/>
        </p:nvSpPr>
        <p:spPr>
          <a:xfrm>
            <a:off x="5115339" y="3279913"/>
            <a:ext cx="437322" cy="369332"/>
          </a:xfrm>
          <a:prstGeom prst="rect">
            <a:avLst/>
          </a:prstGeom>
          <a:noFill/>
        </p:spPr>
        <p:txBody>
          <a:bodyPr wrap="square" rtlCol="0">
            <a:spAutoFit/>
          </a:bodyPr>
          <a:lstStyle/>
          <a:p>
            <a:r>
              <a:rPr lang="en-US" dirty="0"/>
              <a:t>4</a:t>
            </a:r>
          </a:p>
        </p:txBody>
      </p:sp>
      <p:sp>
        <p:nvSpPr>
          <p:cNvPr id="28" name="TextBox 27">
            <a:extLst>
              <a:ext uri="{FF2B5EF4-FFF2-40B4-BE49-F238E27FC236}">
                <a16:creationId xmlns:a16="http://schemas.microsoft.com/office/drawing/2014/main" id="{3C69F98C-88C5-654B-AE0B-BCFDC2AE76FE}"/>
              </a:ext>
            </a:extLst>
          </p:cNvPr>
          <p:cNvSpPr txBox="1"/>
          <p:nvPr/>
        </p:nvSpPr>
        <p:spPr>
          <a:xfrm>
            <a:off x="1398102" y="4969565"/>
            <a:ext cx="1777448" cy="371061"/>
          </a:xfrm>
          <a:prstGeom prst="rect">
            <a:avLst/>
          </a:prstGeom>
          <a:noFill/>
        </p:spPr>
        <p:txBody>
          <a:bodyPr wrap="square" rtlCol="0">
            <a:spAutoFit/>
          </a:bodyPr>
          <a:lstStyle/>
          <a:p>
            <a:r>
              <a:rPr lang="en-US" dirty="0"/>
              <a:t>Results</a:t>
            </a:r>
          </a:p>
        </p:txBody>
      </p:sp>
      <p:sp>
        <p:nvSpPr>
          <p:cNvPr id="30" name="TextBox 29">
            <a:extLst>
              <a:ext uri="{FF2B5EF4-FFF2-40B4-BE49-F238E27FC236}">
                <a16:creationId xmlns:a16="http://schemas.microsoft.com/office/drawing/2014/main" id="{54E0A619-9959-9C4D-8D3D-F1348AF9C814}"/>
              </a:ext>
            </a:extLst>
          </p:cNvPr>
          <p:cNvSpPr txBox="1"/>
          <p:nvPr/>
        </p:nvSpPr>
        <p:spPr>
          <a:xfrm>
            <a:off x="1219200" y="3258305"/>
            <a:ext cx="437322" cy="369332"/>
          </a:xfrm>
          <a:prstGeom prst="rect">
            <a:avLst/>
          </a:prstGeom>
          <a:noFill/>
        </p:spPr>
        <p:txBody>
          <a:bodyPr wrap="square" rtlCol="0">
            <a:spAutoFit/>
          </a:bodyPr>
          <a:lstStyle/>
          <a:p>
            <a:r>
              <a:rPr lang="en-US" dirty="0"/>
              <a:t>1</a:t>
            </a:r>
          </a:p>
        </p:txBody>
      </p:sp>
      <p:pic>
        <p:nvPicPr>
          <p:cNvPr id="26" name="Picture 25" descr="Text&#10;&#10;Description automatically generated">
            <a:extLst>
              <a:ext uri="{FF2B5EF4-FFF2-40B4-BE49-F238E27FC236}">
                <a16:creationId xmlns:a16="http://schemas.microsoft.com/office/drawing/2014/main" id="{BF7DD420-DB52-B444-8860-111B04ADC086}"/>
              </a:ext>
            </a:extLst>
          </p:cNvPr>
          <p:cNvPicPr>
            <a:picLocks noChangeAspect="1"/>
          </p:cNvPicPr>
          <p:nvPr/>
        </p:nvPicPr>
        <p:blipFill>
          <a:blip r:embed="rId3"/>
          <a:stretch>
            <a:fillRect/>
          </a:stretch>
        </p:blipFill>
        <p:spPr>
          <a:xfrm>
            <a:off x="8030817" y="5998278"/>
            <a:ext cx="1587500" cy="825500"/>
          </a:xfrm>
          <a:prstGeom prst="rect">
            <a:avLst/>
          </a:prstGeom>
        </p:spPr>
      </p:pic>
      <p:sp>
        <p:nvSpPr>
          <p:cNvPr id="29" name="TextBox 28">
            <a:extLst>
              <a:ext uri="{FF2B5EF4-FFF2-40B4-BE49-F238E27FC236}">
                <a16:creationId xmlns:a16="http://schemas.microsoft.com/office/drawing/2014/main" id="{E08D4627-16A8-FF49-A12B-79B8D65084AA}"/>
              </a:ext>
            </a:extLst>
          </p:cNvPr>
          <p:cNvSpPr txBox="1"/>
          <p:nvPr/>
        </p:nvSpPr>
        <p:spPr>
          <a:xfrm>
            <a:off x="9362661" y="6149418"/>
            <a:ext cx="2663688" cy="523220"/>
          </a:xfrm>
          <a:prstGeom prst="rect">
            <a:avLst/>
          </a:prstGeom>
          <a:noFill/>
        </p:spPr>
        <p:txBody>
          <a:bodyPr wrap="square" rtlCol="0">
            <a:spAutoFit/>
          </a:bodyPr>
          <a:lstStyle/>
          <a:p>
            <a:pPr fontAlgn="t"/>
            <a:r>
              <a:rPr lang="en-US" sz="1400" dirty="0">
                <a:solidFill>
                  <a:srgbClr val="000000"/>
                </a:solidFill>
                <a:latin typeface="Arial" panose="020B0604020202020204" pitchFamily="34" charset="0"/>
              </a:rPr>
              <a:t>Build Start &lt;= Probe Start and Build End &gt;= Probe End</a:t>
            </a:r>
            <a:endParaRPr lang="en-US" sz="1400" dirty="0"/>
          </a:p>
        </p:txBody>
      </p:sp>
    </p:spTree>
    <p:extLst>
      <p:ext uri="{BB962C8B-B14F-4D97-AF65-F5344CB8AC3E}">
        <p14:creationId xmlns:p14="http://schemas.microsoft.com/office/powerpoint/2010/main" val="2288104486"/>
      </p:ext>
    </p:extLst>
  </p:cSld>
  <p:clrMapOvr>
    <a:masterClrMapping/>
  </p:clrMapOvr>
</p:sld>
</file>

<file path=ppt/theme/theme1.xml><?xml version="1.0" encoding="utf-8"?>
<a:theme xmlns:a="http://schemas.openxmlformats.org/drawingml/2006/main" name="JuxtaposeVTI">
  <a:themeElements>
    <a:clrScheme name="AnalogousFromLightSeedLeftStep">
      <a:dk1>
        <a:srgbClr val="000000"/>
      </a:dk1>
      <a:lt1>
        <a:srgbClr val="FFFFFF"/>
      </a:lt1>
      <a:dk2>
        <a:srgbClr val="41242C"/>
      </a:dk2>
      <a:lt2>
        <a:srgbClr val="E2E7E8"/>
      </a:lt2>
      <a:accent1>
        <a:srgbClr val="DF8B7D"/>
      </a:accent1>
      <a:accent2>
        <a:srgbClr val="D86181"/>
      </a:accent2>
      <a:accent3>
        <a:srgbClr val="DF7DC1"/>
      </a:accent3>
      <a:accent4>
        <a:srgbClr val="CB61D8"/>
      </a:accent4>
      <a:accent5>
        <a:srgbClr val="AC7DDF"/>
      </a:accent5>
      <a:accent6>
        <a:srgbClr val="6861D8"/>
      </a:accent6>
      <a:hlink>
        <a:srgbClr val="598C94"/>
      </a:hlink>
      <a:folHlink>
        <a:srgbClr val="7F7F7F"/>
      </a:folHlink>
    </a:clrScheme>
    <a:fontScheme name="Custom 167">
      <a:majorFont>
        <a:latin typeface="Franklin Gothic Demi Cond"/>
        <a:ea typeface=""/>
        <a:cs typeface=""/>
      </a:majorFont>
      <a:minorFont>
        <a:latin typeface="Franklin Gothic Medium"/>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JuxtaposeVTI" id="{FBDCC3B4-6EA8-442A-B697-43C068E31FE3}" vid="{090F2E09-E4E2-4F71-A70E-279F5A0D9E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887</TotalTime>
  <Words>1309</Words>
  <Application>Microsoft Macintosh PowerPoint</Application>
  <PresentationFormat>Widescreen</PresentationFormat>
  <Paragraphs>407</Paragraphs>
  <Slides>27</Slides>
  <Notes>23</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27</vt:i4>
      </vt:variant>
    </vt:vector>
  </HeadingPairs>
  <TitlesOfParts>
    <vt:vector size="33" baseType="lpstr">
      <vt:lpstr>Arial</vt:lpstr>
      <vt:lpstr>Calibri</vt:lpstr>
      <vt:lpstr>Franklin Gothic Demi Cond</vt:lpstr>
      <vt:lpstr>Franklin Gothic Medium</vt:lpstr>
      <vt:lpstr>Wingdings</vt:lpstr>
      <vt:lpstr>JuxtaposeVTI</vt:lpstr>
      <vt:lpstr>AsterixDB Senior Project           Final Presentation</vt:lpstr>
      <vt:lpstr>Background</vt:lpstr>
      <vt:lpstr>Asterix Structure</vt:lpstr>
      <vt:lpstr>Project Goals</vt:lpstr>
      <vt:lpstr>Intervals and Allen’s Relations Goal #1</vt:lpstr>
      <vt:lpstr>Allen’s Relations</vt:lpstr>
      <vt:lpstr>Interval Time Sweep Join Goal #2</vt:lpstr>
      <vt:lpstr>Time Sweep’s Algorithm</vt:lpstr>
      <vt:lpstr>Time Sweep's Algorithm</vt:lpstr>
      <vt:lpstr>Time Sweep's Algorithm</vt:lpstr>
      <vt:lpstr>Time Sweep's Algorithm</vt:lpstr>
      <vt:lpstr>Time Sweep's Algorithm</vt:lpstr>
      <vt:lpstr>Time Sweep's Algorithm</vt:lpstr>
      <vt:lpstr>Time Sweep's Algorithm</vt:lpstr>
      <vt:lpstr>Time Sweep's Algorithm</vt:lpstr>
      <vt:lpstr>Time Sweep's Algorithm</vt:lpstr>
      <vt:lpstr>Time Sweep's Algorithm</vt:lpstr>
      <vt:lpstr>Time Sweep's Algorithm</vt:lpstr>
      <vt:lpstr>Time Sweep's Algorithm</vt:lpstr>
      <vt:lpstr>Time Sweep's Algorithm</vt:lpstr>
      <vt:lpstr>Time Sweep's Algorithm</vt:lpstr>
      <vt:lpstr>Time Sweep’s Algorithm spilling</vt:lpstr>
      <vt:lpstr>Active Sweep Manager Test Added Goal</vt:lpstr>
      <vt:lpstr>Project Goals Revisited</vt:lpstr>
      <vt:lpstr>Community Results and Engagement</vt:lpstr>
      <vt:lpstr>Conclusion</vt:lpstr>
      <vt:lpstr>Questions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AsterixDB Senior Project</dc:title>
  <dc:creator>Caleb Herbel</dc:creator>
  <cp:lastModifiedBy>Caleb Herbel</cp:lastModifiedBy>
  <cp:revision>35</cp:revision>
  <dcterms:created xsi:type="dcterms:W3CDTF">2020-11-23T15:24:13Z</dcterms:created>
  <dcterms:modified xsi:type="dcterms:W3CDTF">2021-06-09T17:27:21Z</dcterms:modified>
</cp:coreProperties>
</file>